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Lst>
  <p:sldSz cx="28800425" cy="43200638"/>
  <p:notesSz cx="6669088" cy="9928225"/>
  <p:defaultTextStyle>
    <a:defPPr>
      <a:defRPr lang="en-US"/>
    </a:defPPr>
    <a:lvl1pPr marL="0" algn="l" defTabSz="3628759" rtl="0" eaLnBrk="1" latinLnBrk="0" hangingPunct="1">
      <a:defRPr sz="7143" kern="1200">
        <a:solidFill>
          <a:schemeClr val="tx1"/>
        </a:solidFill>
        <a:latin typeface="+mn-lt"/>
        <a:ea typeface="+mn-ea"/>
        <a:cs typeface="+mn-cs"/>
      </a:defRPr>
    </a:lvl1pPr>
    <a:lvl2pPr marL="1814380" algn="l" defTabSz="3628759" rtl="0" eaLnBrk="1" latinLnBrk="0" hangingPunct="1">
      <a:defRPr sz="7143" kern="1200">
        <a:solidFill>
          <a:schemeClr val="tx1"/>
        </a:solidFill>
        <a:latin typeface="+mn-lt"/>
        <a:ea typeface="+mn-ea"/>
        <a:cs typeface="+mn-cs"/>
      </a:defRPr>
    </a:lvl2pPr>
    <a:lvl3pPr marL="3628759" algn="l" defTabSz="3628759" rtl="0" eaLnBrk="1" latinLnBrk="0" hangingPunct="1">
      <a:defRPr sz="7143" kern="1200">
        <a:solidFill>
          <a:schemeClr val="tx1"/>
        </a:solidFill>
        <a:latin typeface="+mn-lt"/>
        <a:ea typeface="+mn-ea"/>
        <a:cs typeface="+mn-cs"/>
      </a:defRPr>
    </a:lvl3pPr>
    <a:lvl4pPr marL="5443141" algn="l" defTabSz="3628759" rtl="0" eaLnBrk="1" latinLnBrk="0" hangingPunct="1">
      <a:defRPr sz="7143" kern="1200">
        <a:solidFill>
          <a:schemeClr val="tx1"/>
        </a:solidFill>
        <a:latin typeface="+mn-lt"/>
        <a:ea typeface="+mn-ea"/>
        <a:cs typeface="+mn-cs"/>
      </a:defRPr>
    </a:lvl4pPr>
    <a:lvl5pPr marL="7257521" algn="l" defTabSz="3628759" rtl="0" eaLnBrk="1" latinLnBrk="0" hangingPunct="1">
      <a:defRPr sz="7143" kern="1200">
        <a:solidFill>
          <a:schemeClr val="tx1"/>
        </a:solidFill>
        <a:latin typeface="+mn-lt"/>
        <a:ea typeface="+mn-ea"/>
        <a:cs typeface="+mn-cs"/>
      </a:defRPr>
    </a:lvl5pPr>
    <a:lvl6pPr marL="9071900" algn="l" defTabSz="3628759" rtl="0" eaLnBrk="1" latinLnBrk="0" hangingPunct="1">
      <a:defRPr sz="7143" kern="1200">
        <a:solidFill>
          <a:schemeClr val="tx1"/>
        </a:solidFill>
        <a:latin typeface="+mn-lt"/>
        <a:ea typeface="+mn-ea"/>
        <a:cs typeface="+mn-cs"/>
      </a:defRPr>
    </a:lvl6pPr>
    <a:lvl7pPr marL="10886280" algn="l" defTabSz="3628759" rtl="0" eaLnBrk="1" latinLnBrk="0" hangingPunct="1">
      <a:defRPr sz="7143" kern="1200">
        <a:solidFill>
          <a:schemeClr val="tx1"/>
        </a:solidFill>
        <a:latin typeface="+mn-lt"/>
        <a:ea typeface="+mn-ea"/>
        <a:cs typeface="+mn-cs"/>
      </a:defRPr>
    </a:lvl7pPr>
    <a:lvl8pPr marL="12700660" algn="l" defTabSz="3628759" rtl="0" eaLnBrk="1" latinLnBrk="0" hangingPunct="1">
      <a:defRPr sz="7143" kern="1200">
        <a:solidFill>
          <a:schemeClr val="tx1"/>
        </a:solidFill>
        <a:latin typeface="+mn-lt"/>
        <a:ea typeface="+mn-ea"/>
        <a:cs typeface="+mn-cs"/>
      </a:defRPr>
    </a:lvl8pPr>
    <a:lvl9pPr marL="14515040" algn="l" defTabSz="3628759" rtl="0" eaLnBrk="1" latinLnBrk="0" hangingPunct="1">
      <a:defRPr sz="714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6" userDrawn="1">
          <p15:clr>
            <a:srgbClr val="A4A3A4"/>
          </p15:clr>
        </p15:guide>
        <p15:guide id="2" pos="9071" userDrawn="1">
          <p15:clr>
            <a:srgbClr val="A4A3A4"/>
          </p15:clr>
        </p15:guide>
        <p15:guide id="3" pos="17803" userDrawn="1">
          <p15:clr>
            <a:srgbClr val="A4A3A4"/>
          </p15:clr>
        </p15:guide>
        <p15:guide id="4" pos="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40"/>
    <p:restoredTop sz="95934"/>
  </p:normalViewPr>
  <p:slideViewPr>
    <p:cSldViewPr snapToGrid="0" snapToObjects="1">
      <p:cViewPr>
        <p:scale>
          <a:sx n="30" d="100"/>
          <a:sy n="30" d="100"/>
        </p:scale>
        <p:origin x="828" y="24"/>
      </p:cViewPr>
      <p:guideLst>
        <p:guide orient="horz" pos="13606"/>
        <p:guide pos="9071"/>
        <p:guide pos="17803"/>
        <p:guide pos="3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7070108"/>
            <a:ext cx="24480361" cy="15040222"/>
          </a:xfrm>
        </p:spPr>
        <p:txBody>
          <a:bodyPr anchor="b"/>
          <a:lstStyle>
            <a:lvl1pPr algn="ctr">
              <a:defRPr sz="18898"/>
            </a:lvl1pPr>
          </a:lstStyle>
          <a:p>
            <a:r>
              <a:rPr lang="en-US" smtClean="0"/>
              <a:t>Click to edit Master title style</a:t>
            </a:r>
            <a:endParaRPr lang="en-US" dirty="0"/>
          </a:p>
        </p:txBody>
      </p:sp>
      <p:sp>
        <p:nvSpPr>
          <p:cNvPr id="3" name="Subtitle 2"/>
          <p:cNvSpPr>
            <a:spLocks noGrp="1"/>
          </p:cNvSpPr>
          <p:nvPr>
            <p:ph type="subTitle" idx="1"/>
          </p:nvPr>
        </p:nvSpPr>
        <p:spPr>
          <a:xfrm>
            <a:off x="3600053" y="22690338"/>
            <a:ext cx="21600319" cy="10430151"/>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371367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3908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2300034"/>
            <a:ext cx="6210092" cy="366105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80031" y="2300034"/>
            <a:ext cx="18270270" cy="366105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462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276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10770172"/>
            <a:ext cx="24840367" cy="17970262"/>
          </a:xfrm>
        </p:spPr>
        <p:txBody>
          <a:bodyPr anchor="b"/>
          <a:lstStyle>
            <a:lvl1pPr>
              <a:defRPr sz="18898"/>
            </a:lvl1pPr>
          </a:lstStyle>
          <a:p>
            <a:r>
              <a:rPr lang="en-US" smtClean="0"/>
              <a:t>Click to edit Master title style</a:t>
            </a:r>
            <a:endParaRPr lang="en-US" dirty="0"/>
          </a:p>
        </p:txBody>
      </p:sp>
      <p:sp>
        <p:nvSpPr>
          <p:cNvPr id="3" name="Text Placeholder 2"/>
          <p:cNvSpPr>
            <a:spLocks noGrp="1"/>
          </p:cNvSpPr>
          <p:nvPr>
            <p:ph type="body" idx="1"/>
          </p:nvPr>
        </p:nvSpPr>
        <p:spPr>
          <a:xfrm>
            <a:off x="1965030" y="28910440"/>
            <a:ext cx="24840367" cy="9450136"/>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F384D3-BD68-D045-BB96-14DF123A789F}" type="datetimeFigureOut">
              <a:rPr lang="en-US" smtClean="0"/>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1439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80029"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4580215" y="11500170"/>
            <a:ext cx="12240181" cy="274104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811006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300044"/>
            <a:ext cx="24840367" cy="835012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983784" y="10590160"/>
            <a:ext cx="12183928"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4" name="Content Placeholder 3"/>
          <p:cNvSpPr>
            <a:spLocks noGrp="1"/>
          </p:cNvSpPr>
          <p:nvPr>
            <p:ph sz="half" idx="2"/>
          </p:nvPr>
        </p:nvSpPr>
        <p:spPr>
          <a:xfrm>
            <a:off x="1983784" y="15780233"/>
            <a:ext cx="12183928"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4580217" y="10590160"/>
            <a:ext cx="12243932" cy="5190073"/>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smtClean="0"/>
              <a:t>Click to edit Master text styles</a:t>
            </a:r>
          </a:p>
        </p:txBody>
      </p:sp>
      <p:sp>
        <p:nvSpPr>
          <p:cNvPr id="6" name="Content Placeholder 5"/>
          <p:cNvSpPr>
            <a:spLocks noGrp="1"/>
          </p:cNvSpPr>
          <p:nvPr>
            <p:ph sz="quarter" idx="4"/>
          </p:nvPr>
        </p:nvSpPr>
        <p:spPr>
          <a:xfrm>
            <a:off x="14580217" y="15780233"/>
            <a:ext cx="12243932" cy="23210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F384D3-BD68-D045-BB96-14DF123A789F}" type="datetimeFigureOut">
              <a:rPr lang="en-US" smtClean="0"/>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73843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F384D3-BD68-D045-BB96-14DF123A789F}" type="datetimeFigureOut">
              <a:rPr lang="en-US" smtClean="0"/>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01161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384D3-BD68-D045-BB96-14DF123A789F}" type="datetimeFigureOut">
              <a:rPr lang="en-US" smtClean="0"/>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31340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Content Placeholder 2"/>
          <p:cNvSpPr>
            <a:spLocks noGrp="1"/>
          </p:cNvSpPr>
          <p:nvPr>
            <p:ph idx="1"/>
          </p:nvPr>
        </p:nvSpPr>
        <p:spPr>
          <a:xfrm>
            <a:off x="12243932" y="6220102"/>
            <a:ext cx="14580215" cy="30700453"/>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76138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2880042"/>
            <a:ext cx="9288887" cy="10080149"/>
          </a:xfrm>
        </p:spPr>
        <p:txBody>
          <a:bodyPr anchor="b"/>
          <a:lstStyle>
            <a:lvl1pPr>
              <a:defRPr sz="1007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243932" y="6220102"/>
            <a:ext cx="14580215" cy="30700453"/>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smtClean="0"/>
              <a:t>Click icon to add picture</a:t>
            </a:r>
            <a:endParaRPr lang="en-US" dirty="0"/>
          </a:p>
        </p:txBody>
      </p:sp>
      <p:sp>
        <p:nvSpPr>
          <p:cNvPr id="4" name="Text Placeholder 3"/>
          <p:cNvSpPr>
            <a:spLocks noGrp="1"/>
          </p:cNvSpPr>
          <p:nvPr>
            <p:ph type="body" sz="half" idx="2"/>
          </p:nvPr>
        </p:nvSpPr>
        <p:spPr>
          <a:xfrm>
            <a:off x="1983780" y="12960191"/>
            <a:ext cx="9288887" cy="24010358"/>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F384D3-BD68-D045-BB96-14DF123A789F}" type="datetimeFigureOut">
              <a:rPr lang="en-US" smtClean="0"/>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206C09-6F33-3B4A-ACD9-EC8B621BEFB0}" type="slidenum">
              <a:rPr lang="en-US" smtClean="0"/>
              <a:t>‹#›</a:t>
            </a:fld>
            <a:endParaRPr lang="en-US"/>
          </a:p>
        </p:txBody>
      </p:sp>
    </p:spTree>
    <p:extLst>
      <p:ext uri="{BB962C8B-B14F-4D97-AF65-F5344CB8AC3E}">
        <p14:creationId xmlns:p14="http://schemas.microsoft.com/office/powerpoint/2010/main" val="217822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2300044"/>
            <a:ext cx="24840367" cy="835012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80029" y="11500170"/>
            <a:ext cx="24840367" cy="27410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80029" y="40040601"/>
            <a:ext cx="6480096" cy="2300034"/>
          </a:xfrm>
          <a:prstGeom prst="rect">
            <a:avLst/>
          </a:prstGeom>
        </p:spPr>
        <p:txBody>
          <a:bodyPr vert="horz" lIns="91440" tIns="45720" rIns="91440" bIns="45720" rtlCol="0" anchor="ctr"/>
          <a:lstStyle>
            <a:lvl1pPr algn="l">
              <a:defRPr sz="3780">
                <a:solidFill>
                  <a:schemeClr val="tx1">
                    <a:tint val="75000"/>
                  </a:schemeClr>
                </a:solidFill>
              </a:defRPr>
            </a:lvl1pPr>
          </a:lstStyle>
          <a:p>
            <a:fld id="{CEF384D3-BD68-D045-BB96-14DF123A789F}" type="datetimeFigureOut">
              <a:rPr lang="en-US" smtClean="0"/>
              <a:t>5/25/2026</a:t>
            </a:fld>
            <a:endParaRPr lang="en-US"/>
          </a:p>
        </p:txBody>
      </p:sp>
      <p:sp>
        <p:nvSpPr>
          <p:cNvPr id="5" name="Footer Placeholder 4"/>
          <p:cNvSpPr>
            <a:spLocks noGrp="1"/>
          </p:cNvSpPr>
          <p:nvPr>
            <p:ph type="ftr" sz="quarter" idx="3"/>
          </p:nvPr>
        </p:nvSpPr>
        <p:spPr>
          <a:xfrm>
            <a:off x="9540141" y="40040601"/>
            <a:ext cx="9720143" cy="2300034"/>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40300" y="40040601"/>
            <a:ext cx="6480096" cy="2300034"/>
          </a:xfrm>
          <a:prstGeom prst="rect">
            <a:avLst/>
          </a:prstGeom>
        </p:spPr>
        <p:txBody>
          <a:bodyPr vert="horz" lIns="91440" tIns="45720" rIns="91440" bIns="45720" rtlCol="0" anchor="ctr"/>
          <a:lstStyle>
            <a:lvl1pPr algn="r">
              <a:defRPr sz="3780">
                <a:solidFill>
                  <a:schemeClr val="tx1">
                    <a:tint val="75000"/>
                  </a:schemeClr>
                </a:solidFill>
              </a:defRPr>
            </a:lvl1pPr>
          </a:lstStyle>
          <a:p>
            <a:fld id="{F6206C09-6F33-3B4A-ACD9-EC8B621BEFB0}" type="slidenum">
              <a:rPr lang="en-US" smtClean="0"/>
              <a:t>‹#›</a:t>
            </a:fld>
            <a:endParaRPr lang="en-US"/>
          </a:p>
        </p:txBody>
      </p:sp>
    </p:spTree>
    <p:extLst>
      <p:ext uri="{BB962C8B-B14F-4D97-AF65-F5344CB8AC3E}">
        <p14:creationId xmlns:p14="http://schemas.microsoft.com/office/powerpoint/2010/main" val="36294250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38164" y="5360517"/>
            <a:ext cx="27724100" cy="1938992"/>
          </a:xfrm>
          <a:prstGeom prst="rect">
            <a:avLst/>
          </a:prstGeom>
          <a:noFill/>
        </p:spPr>
        <p:txBody>
          <a:bodyPr wrap="square" rtlCol="0">
            <a:spAutoFit/>
          </a:bodyPr>
          <a:lstStyle/>
          <a:p>
            <a:pPr algn="ctr"/>
            <a:r>
              <a:rPr lang="ro-RO"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Eficacitatea unor produse biologice pentru combaterea atacului moliei pieliței fructelor (</a:t>
            </a:r>
            <a:r>
              <a:rPr lang="ro-RO" sz="60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Adoxophyes reticulana</a:t>
            </a:r>
            <a:r>
              <a:rPr lang="ro-RO" sz="6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în plantațiile de măr</a:t>
            </a:r>
            <a:endParaRPr lang="en-US" sz="60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p:txBody>
      </p:sp>
      <p:sp>
        <p:nvSpPr>
          <p:cNvPr id="19" name="TextBox 18"/>
          <p:cNvSpPr txBox="1"/>
          <p:nvPr/>
        </p:nvSpPr>
        <p:spPr>
          <a:xfrm>
            <a:off x="14386437" y="7536104"/>
            <a:ext cx="13875827" cy="1708160"/>
          </a:xfrm>
          <a:prstGeom prst="rect">
            <a:avLst/>
          </a:prstGeom>
          <a:noFill/>
        </p:spPr>
        <p:txBody>
          <a:bodyPr wrap="square" rtlCol="0">
            <a:spAutoFit/>
          </a:bodyPr>
          <a:lstStyle/>
          <a:p>
            <a:pPr algn="r">
              <a:spcAft>
                <a:spcPts val="600"/>
              </a:spcAft>
            </a:pPr>
            <a:r>
              <a:rPr lang="ro-RO" sz="3600" b="1" dirty="0">
                <a:latin typeface="Arial" panose="020B0604020202020204" pitchFamily="34" charset="0"/>
                <a:cs typeface="Arial" panose="020B0604020202020204" pitchFamily="34" charset="0"/>
              </a:rPr>
              <a:t>Cecilia </a:t>
            </a:r>
            <a:r>
              <a:rPr lang="ro-RO" sz="3600" b="1" dirty="0" smtClean="0">
                <a:latin typeface="Arial" panose="020B0604020202020204" pitchFamily="34" charset="0"/>
                <a:cs typeface="Arial" panose="020B0604020202020204" pitchFamily="34" charset="0"/>
              </a:rPr>
              <a:t>BOLBOSE </a:t>
            </a:r>
            <a:r>
              <a:rPr lang="ro-RO" sz="3600" b="1" baseline="30000" dirty="0" smtClean="0">
                <a:latin typeface="Arial" panose="020B0604020202020204" pitchFamily="34" charset="0"/>
                <a:cs typeface="Arial" panose="020B0604020202020204" pitchFamily="34" charset="0"/>
              </a:rPr>
              <a:t>1</a:t>
            </a:r>
            <a:r>
              <a:rPr lang="ro-RO" sz="3600" b="1" dirty="0">
                <a:latin typeface="Arial" panose="020B0604020202020204" pitchFamily="34" charset="0"/>
                <a:cs typeface="Arial" panose="020B0604020202020204" pitchFamily="34" charset="0"/>
              </a:rPr>
              <a:t>,  Cezarina</a:t>
            </a:r>
            <a:r>
              <a:rPr lang="ro-RO" sz="3600" b="1" baseline="30000" dirty="0">
                <a:latin typeface="Arial" panose="020B0604020202020204" pitchFamily="34" charset="0"/>
                <a:cs typeface="Arial" panose="020B0604020202020204" pitchFamily="34" charset="0"/>
              </a:rPr>
              <a:t> </a:t>
            </a:r>
            <a:r>
              <a:rPr lang="ro-RO" sz="3600" b="1" dirty="0">
                <a:latin typeface="Arial" panose="020B0604020202020204" pitchFamily="34" charset="0"/>
                <a:cs typeface="Arial" panose="020B0604020202020204" pitchFamily="34" charset="0"/>
              </a:rPr>
              <a:t>NECULA </a:t>
            </a:r>
            <a:r>
              <a:rPr lang="ro-RO" sz="3600" b="1" baseline="30000" dirty="0">
                <a:latin typeface="Arial" panose="020B0604020202020204" pitchFamily="34" charset="0"/>
                <a:cs typeface="Arial" panose="020B0604020202020204" pitchFamily="34" charset="0"/>
              </a:rPr>
              <a:t>2</a:t>
            </a:r>
            <a:r>
              <a:rPr lang="ro-RO" sz="3600" b="1" dirty="0">
                <a:latin typeface="Arial" panose="020B0604020202020204" pitchFamily="34" charset="0"/>
                <a:cs typeface="Arial" panose="020B0604020202020204" pitchFamily="34" charset="0"/>
              </a:rPr>
              <a:t> </a:t>
            </a:r>
            <a:endParaRPr lang="ro-RO" sz="3600" b="1" baseline="30000" dirty="0" smtClean="0">
              <a:latin typeface="Arial" panose="020B0604020202020204" pitchFamily="34" charset="0"/>
              <a:cs typeface="Arial" panose="020B0604020202020204" pitchFamily="34" charset="0"/>
            </a:endParaRPr>
          </a:p>
          <a:p>
            <a:pPr algn="r"/>
            <a:r>
              <a:rPr lang="ro-RO" sz="3200" b="1" baseline="30000" smtClean="0">
                <a:latin typeface="Arial" panose="020B0604020202020204" pitchFamily="34" charset="0"/>
                <a:cs typeface="Arial" panose="020B0604020202020204" pitchFamily="34" charset="0"/>
              </a:rPr>
              <a:t>1 </a:t>
            </a:r>
            <a:r>
              <a:rPr lang="ro-RO" sz="3200" b="1" smtClean="0">
                <a:latin typeface="Arial" panose="020B0604020202020204" pitchFamily="34" charset="0"/>
                <a:cs typeface="Arial" panose="020B0604020202020204" pitchFamily="34" charset="0"/>
              </a:rPr>
              <a:t>Stațiunea </a:t>
            </a:r>
            <a:r>
              <a:rPr lang="ro-RO" sz="3200" b="1" dirty="0">
                <a:latin typeface="Arial" panose="020B0604020202020204" pitchFamily="34" charset="0"/>
                <a:cs typeface="Arial" panose="020B0604020202020204" pitchFamily="34" charset="0"/>
              </a:rPr>
              <a:t>de </a:t>
            </a:r>
            <a:r>
              <a:rPr lang="ro-RO" sz="3200" b="1" dirty="0" smtClean="0">
                <a:latin typeface="Arial" panose="020B0604020202020204" pitchFamily="34" charset="0"/>
                <a:cs typeface="Arial" panose="020B0604020202020204" pitchFamily="34" charset="0"/>
              </a:rPr>
              <a:t>Cercetare-Dezvoltare </a:t>
            </a:r>
            <a:r>
              <a:rPr lang="ro-RO" sz="3200" b="1" dirty="0">
                <a:latin typeface="Arial" panose="020B0604020202020204" pitchFamily="34" charset="0"/>
                <a:cs typeface="Arial" panose="020B0604020202020204" pitchFamily="34" charset="0"/>
              </a:rPr>
              <a:t>pentru Pomicultură </a:t>
            </a:r>
            <a:r>
              <a:rPr lang="ro-RO" sz="3200" b="1" dirty="0" smtClean="0">
                <a:latin typeface="Arial" panose="020B0604020202020204" pitchFamily="34" charset="0"/>
                <a:cs typeface="Arial" panose="020B0604020202020204" pitchFamily="34" charset="0"/>
              </a:rPr>
              <a:t>Voinești</a:t>
            </a:r>
          </a:p>
          <a:p>
            <a:pPr algn="r"/>
            <a:r>
              <a:rPr lang="ro-RO" sz="3200" b="1" baseline="30000" dirty="0" smtClean="0">
                <a:latin typeface="Arial" panose="020B0604020202020204" pitchFamily="34" charset="0"/>
                <a:cs typeface="Arial" panose="020B0604020202020204" pitchFamily="34" charset="0"/>
              </a:rPr>
              <a:t>2</a:t>
            </a:r>
            <a:r>
              <a:rPr lang="ro-RO" sz="3200" b="1" dirty="0" smtClean="0">
                <a:latin typeface="Arial" panose="020B0604020202020204" pitchFamily="34" charset="0"/>
                <a:cs typeface="Arial" panose="020B0604020202020204" pitchFamily="34" charset="0"/>
              </a:rPr>
              <a:t> Universitatea  </a:t>
            </a:r>
            <a:r>
              <a:rPr lang="ro-RO" sz="3200" b="1" dirty="0">
                <a:latin typeface="Arial" panose="020B0604020202020204" pitchFamily="34" charset="0"/>
                <a:cs typeface="Arial" panose="020B0604020202020204" pitchFamily="34" charset="0"/>
              </a:rPr>
              <a:t>Valahia din Târgoviște</a:t>
            </a:r>
            <a:endParaRPr lang="ro-RO" sz="3200" b="1" dirty="0" smtClean="0">
              <a:latin typeface="Arial" panose="020B0604020202020204" pitchFamily="34" charset="0"/>
              <a:cs typeface="Arial" panose="020B0604020202020204" pitchFamily="34" charset="0"/>
            </a:endParaRPr>
          </a:p>
        </p:txBody>
      </p:sp>
      <p:sp>
        <p:nvSpPr>
          <p:cNvPr id="20" name="TextBox 19"/>
          <p:cNvSpPr txBox="1"/>
          <p:nvPr/>
        </p:nvSpPr>
        <p:spPr>
          <a:xfrm>
            <a:off x="538164" y="9243846"/>
            <a:ext cx="27724101" cy="4847481"/>
          </a:xfrm>
          <a:prstGeom prst="rect">
            <a:avLst/>
          </a:prstGeom>
          <a:noFill/>
        </p:spPr>
        <p:txBody>
          <a:bodyPr wrap="square" rtlCol="0">
            <a:spAutoFit/>
          </a:bodyPr>
          <a:lstStyle/>
          <a:p>
            <a:pPr indent="457200">
              <a:spcAft>
                <a:spcPts val="600"/>
              </a:spcAft>
            </a:pP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INTRODUCERE</a:t>
            </a:r>
          </a:p>
          <a:p>
            <a:pPr indent="457200" algn="just"/>
            <a:r>
              <a:rPr lang="ro-RO" sz="2400" b="1" dirty="0">
                <a:latin typeface="Arial" panose="020B0604020202020204" pitchFamily="34" charset="0"/>
                <a:cs typeface="Arial" panose="020B0604020202020204" pitchFamily="34" charset="0"/>
              </a:rPr>
              <a:t>Cultura mărului în Bazinul pomicol Dâmbovița s-a extins cu prioritate datorită infuenței Stațiunii Voinești, atât ca suprafață cultivată cât și ca pondere a cercetărilor abordate la această specie.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În majoritatea livezilor de măr, s-a înregistrat în ultimii ani o creștere alarmantă a frecvenței atacului de molia pieliței fructelor </a:t>
            </a:r>
            <a:r>
              <a:rPr lang="ro-RO" sz="2400" b="1" i="1" dirty="0">
                <a:latin typeface="Arial" panose="020B0604020202020204" pitchFamily="34" charset="0"/>
                <a:cs typeface="Arial" panose="020B0604020202020204" pitchFamily="34" charset="0"/>
              </a:rPr>
              <a:t>Adoxophyes reticulana Hb</a:t>
            </a:r>
            <a:r>
              <a:rPr lang="ro-RO" sz="2400" b="1" i="1" dirty="0" smtClean="0">
                <a:latin typeface="Arial" panose="020B0604020202020204" pitchFamily="34" charset="0"/>
                <a:cs typeface="Arial" panose="020B0604020202020204" pitchFamily="34" charset="0"/>
              </a:rPr>
              <a:t>. </a:t>
            </a:r>
            <a:r>
              <a:rPr lang="ro-RO" sz="2400" b="1" dirty="0" smtClean="0">
                <a:latin typeface="Arial" panose="020B0604020202020204" pitchFamily="34" charset="0"/>
                <a:cs typeface="Arial" panose="020B0604020202020204" pitchFamily="34" charset="0"/>
              </a:rPr>
              <a:t>Cauzele </a:t>
            </a:r>
            <a:r>
              <a:rPr lang="ro-RO" sz="2400" b="1" dirty="0">
                <a:latin typeface="Arial" panose="020B0604020202020204" pitchFamily="34" charset="0"/>
                <a:cs typeface="Arial" panose="020B0604020202020204" pitchFamily="34" charset="0"/>
              </a:rPr>
              <a:t>principale care au cauzat această situație au fost: lipsa tratamentelor de iarnă și acumularea unei rezerve biologice importante.</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Condițiile climatice favorabile au contribuit la răspândirea atacului la majoritatea soiurilor de măr.</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Molia pieliței fructelor (</a:t>
            </a:r>
            <a:r>
              <a:rPr lang="ro-RO" sz="2400" b="1" i="1" dirty="0">
                <a:latin typeface="Arial" panose="020B0604020202020204" pitchFamily="34" charset="0"/>
                <a:cs typeface="Arial" panose="020B0604020202020204" pitchFamily="34" charset="0"/>
              </a:rPr>
              <a:t>Adoxophyes reticulana Hb</a:t>
            </a:r>
            <a:r>
              <a:rPr lang="ro-RO" sz="2400" b="1" dirty="0">
                <a:latin typeface="Arial" panose="020B0604020202020204" pitchFamily="34" charset="0"/>
                <a:cs typeface="Arial" panose="020B0604020202020204" pitchFamily="34" charset="0"/>
              </a:rPr>
              <a:t>.) prezintă 2 generații/an în decursul perioadei de vegetație, determinând pierderi importante în livezile de măr, adică nu se aplică tratamente fitosanitare pentru combatere.</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Atacul se declanșează diferit de la un an la altul în funcție de evoluția și rezerva biologică a dăunătorului. Pe lângă faptul că diminuează cantitatea de fructe,  fructele rămân pe pom, mai ales după atacul din generația a doua care depreciază calitatea, fructele atacate trebuie eliminate în totalitate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2).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Studiile și cercetările abordate în cadrul Laboratorului de fitoprotecție au stabilit evoluția dăunătorului la fiecare generație dar și a produselor biologice cu eficacitate ridicată în combaterea acestuia. </a:t>
            </a:r>
            <a:endParaRPr lang="en-US" sz="2400" b="1" dirty="0">
              <a:latin typeface="Arial" panose="020B0604020202020204" pitchFamily="34" charset="0"/>
              <a:cs typeface="Arial" panose="020B0604020202020204" pitchFamily="34" charset="0"/>
            </a:endParaRPr>
          </a:p>
        </p:txBody>
      </p:sp>
      <p:sp>
        <p:nvSpPr>
          <p:cNvPr id="21" name="TextBox 20"/>
          <p:cNvSpPr txBox="1"/>
          <p:nvPr/>
        </p:nvSpPr>
        <p:spPr>
          <a:xfrm>
            <a:off x="528980" y="14120410"/>
            <a:ext cx="27724099" cy="4478149"/>
          </a:xfrm>
          <a:prstGeom prst="rect">
            <a:avLst/>
          </a:prstGeom>
          <a:noFill/>
        </p:spPr>
        <p:txBody>
          <a:bodyPr wrap="square" rtlCol="0">
            <a:spAutoFit/>
          </a:bodyPr>
          <a:lstStyle/>
          <a:p>
            <a:pPr indent="457200">
              <a:spcAft>
                <a:spcPts val="600"/>
              </a:spcAft>
            </a:pPr>
            <a:r>
              <a:rPr lang="ro-RO" sz="4000" b="1" dirty="0">
                <a:solidFill>
                  <a:srgbClr val="800000"/>
                </a:solidFill>
                <a:effectLst>
                  <a:outerShdw blurRad="38100" dist="38100" dir="2700000" algn="tl">
                    <a:srgbClr val="000000">
                      <a:alpha val="43137"/>
                    </a:srgbClr>
                  </a:outerShdw>
                </a:effectLst>
                <a:latin typeface="Arial" charset="0"/>
                <a:ea typeface="Arial" charset="0"/>
                <a:cs typeface="Arial" charset="0"/>
              </a:rPr>
              <a:t>MATERIAL ŞI </a:t>
            </a: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METODE</a:t>
            </a:r>
            <a:endParaRPr lang="ro-RO" sz="4000" b="1" dirty="0">
              <a:solidFill>
                <a:srgbClr val="800000"/>
              </a:solidFill>
              <a:effectLst>
                <a:outerShdw blurRad="38100" dist="38100" dir="2700000" algn="tl">
                  <a:srgbClr val="000000">
                    <a:alpha val="43137"/>
                  </a:srgbClr>
                </a:outerShdw>
              </a:effectLst>
              <a:latin typeface="Arial" charset="0"/>
              <a:ea typeface="Arial" charset="0"/>
              <a:cs typeface="Arial" charset="0"/>
            </a:endParaRPr>
          </a:p>
          <a:p>
            <a:pPr indent="457200" algn="just"/>
            <a:r>
              <a:rPr lang="ro-RO" sz="2400" b="1" dirty="0">
                <a:latin typeface="Arial" panose="020B0604020202020204" pitchFamily="34" charset="0"/>
                <a:cs typeface="Arial" panose="020B0604020202020204" pitchFamily="34" charset="0"/>
              </a:rPr>
              <a:t>Cercetările s-au efectuat în perioada anilor 2024 – 2025, fiind monitorizată evoluția ciclului biologic, avertizarea tratamentelor și stabilirea eficacității produselor utilizate pentru combatere.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Pentru combatere s-au adaptat strategii alternative folosind produse biologice având ca scop diminuarea semnificativă a factorului chimic, dar și dezvoltarea de metode și mijloace mai puțin poluante în vederea protejării mediului ambiant și obținerea de recolte sănătoase.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Experiența a fost organizată într-o parcelă din ferma nr.1 a SCDP Voinești la soiurile cu rezistență genetică la boli: 'Romus 3'; 'Inedit'; 'Iris', 'Remar', 'Real', 'Dacian', 'Florina'.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Biologia moliei pieliței s-a urmărit prin observații repetate efectuate în livadă, precum și cu ajutorul capcanelor feromonale ATRARET, amplasate la pomii cu atac. Observațiile efectuate, atât în livezile experimentale unde s-au aplicat tratamente la avertizare cu diferite produse noi pentru combaterea insectei și observații periodice după tratament, dar și în livezile particulare.</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Pomii sunt altoiți pe portaltoiul MM 106. Forma coroanei este palmetă liberă, cu distanța de plantare 4x2 m, intervalele dintre rândurile de pomi fiind menținute înierbate, iar pe rând s-au folosit erbicidele pentru combaterea buruienilor. Vârsta pomilor 20 ani.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Numărul pomilor dintr-o variantă a fost de 5 (un pom – o repetiție): numărul tratamentelor aplicate au fost de 4 (câte 2 tratamente/generaței) cu o cantitate de soluție aplicată de 1500 l/ha.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Observațiile de eficacitate s-au efectuat la 5-6 zile după fiecare tratament atât pe frunzele tinere, lăstari anuali cât și pe fructe în diferite stadii de dezvoltare.</a:t>
            </a:r>
            <a:endParaRPr lang="ro-RO" sz="2400" b="1" dirty="0">
              <a:solidFill>
                <a:srgbClr val="FF0000"/>
              </a:solidFill>
              <a:latin typeface="Arial" panose="020B0604020202020204" pitchFamily="34" charset="0"/>
              <a:ea typeface="Arial" charset="0"/>
              <a:cs typeface="Arial" panose="020B0604020202020204" pitchFamily="34" charset="0"/>
            </a:endParaRPr>
          </a:p>
        </p:txBody>
      </p:sp>
      <p:sp>
        <p:nvSpPr>
          <p:cNvPr id="22" name="TextBox 21"/>
          <p:cNvSpPr txBox="1"/>
          <p:nvPr/>
        </p:nvSpPr>
        <p:spPr>
          <a:xfrm>
            <a:off x="528980" y="18685475"/>
            <a:ext cx="27714917" cy="3370153"/>
          </a:xfrm>
          <a:prstGeom prst="rect">
            <a:avLst/>
          </a:prstGeom>
          <a:noFill/>
        </p:spPr>
        <p:txBody>
          <a:bodyPr wrap="square" rtlCol="0">
            <a:spAutoFit/>
          </a:bodyPr>
          <a:lstStyle/>
          <a:p>
            <a:pPr indent="457200">
              <a:spcAft>
                <a:spcPts val="600"/>
              </a:spcAft>
            </a:pPr>
            <a:r>
              <a:rPr lang="ro-RO" sz="4000" b="1" dirty="0">
                <a:solidFill>
                  <a:srgbClr val="800000"/>
                </a:solidFill>
                <a:effectLst>
                  <a:outerShdw blurRad="38100" dist="38100" dir="2700000" algn="tl">
                    <a:srgbClr val="000000">
                      <a:alpha val="43137"/>
                    </a:srgbClr>
                  </a:outerShdw>
                </a:effectLst>
                <a:latin typeface="Arial" charset="0"/>
                <a:ea typeface="Arial" charset="0"/>
                <a:cs typeface="Arial" charset="0"/>
              </a:rPr>
              <a:t>REZULTATE ȘI </a:t>
            </a: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DISCUȚII</a:t>
            </a:r>
          </a:p>
          <a:p>
            <a:pPr indent="457200" algn="just"/>
            <a:r>
              <a:rPr lang="ro-RO" sz="2400" b="1" dirty="0">
                <a:latin typeface="Arial" panose="020B0604020202020204" pitchFamily="34" charset="0"/>
                <a:cs typeface="Arial" panose="020B0604020202020204" pitchFamily="34" charset="0"/>
              </a:rPr>
              <a:t>Molia pieliței fructelor (</a:t>
            </a:r>
            <a:r>
              <a:rPr lang="ro-RO" sz="2400" b="1" i="1" dirty="0">
                <a:latin typeface="Arial" panose="020B0604020202020204" pitchFamily="34" charset="0"/>
                <a:cs typeface="Arial" panose="020B0604020202020204" pitchFamily="34" charset="0"/>
              </a:rPr>
              <a:t>Adoxophyes reticulana Hb. sin Adoxophyes orana Fish. non Rose</a:t>
            </a:r>
            <a:r>
              <a:rPr lang="ro-RO" sz="2400" b="1" dirty="0">
                <a:latin typeface="Arial" panose="020B0604020202020204" pitchFamily="34" charset="0"/>
                <a:cs typeface="Arial" panose="020B0604020202020204" pitchFamily="34" charset="0"/>
              </a:rPr>
              <a:t>.) aparține ordinului Torticidae.</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Biologia dăunătorului s-a studiat prin observații vizuale periodice efectuate în livadă, precum și cu ajutorul atractanților feromonali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1).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Insecta dezvoltă 2 generații pe an în perioada lunilor aprilie – septembrie. Iernează ca larvă incomplet dezvoltată (stadiul L3) intr-un cocon mătăsos, în coroana pomilor, pe trunchi, sau la suprafața solului.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Primăvara devreme larvele devin active, hrănindu-se în interiorul mugurilor de rod, în fenofaza de ”buton roz” au fost observate în livadă primele larve hiberante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2, 3).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Ajunse în ultima fază larvară (L5), urmează împuparea acestora într-un cocon mătăsos, iar primii fluturi apar la sfârșitul lunii mai – începutul lunii iunie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3). În condițiile de la Voinești, începutul zborului primei generații s-a înregistrat pe 20 mai în anul 2024 și 30 mai în anul 2025. (</a:t>
            </a:r>
            <a:r>
              <a:rPr lang="ro-RO" sz="2400" b="1" dirty="0" smtClean="0">
                <a:latin typeface="Arial" panose="020B0604020202020204" pitchFamily="34" charset="0"/>
                <a:cs typeface="Arial" panose="020B0604020202020204" pitchFamily="34" charset="0"/>
              </a:rPr>
              <a:t>Tab. </a:t>
            </a:r>
            <a:r>
              <a:rPr lang="ro-RO" sz="2400" b="1" dirty="0">
                <a:latin typeface="Arial" panose="020B0604020202020204" pitchFamily="34" charset="0"/>
                <a:cs typeface="Arial" panose="020B0604020202020204" pitchFamily="34" charset="0"/>
              </a:rPr>
              <a:t>1).</a:t>
            </a:r>
            <a:endParaRPr lang="ro-RO" sz="2400" b="1" dirty="0">
              <a:solidFill>
                <a:srgbClr val="FF0000"/>
              </a:solidFill>
              <a:latin typeface="Arial" panose="020B0604020202020204" pitchFamily="34" charset="0"/>
              <a:ea typeface="Arial" charset="0"/>
              <a:cs typeface="Arial" panose="020B0604020202020204" pitchFamily="34" charset="0"/>
            </a:endParaRPr>
          </a:p>
        </p:txBody>
      </p:sp>
      <p:grpSp>
        <p:nvGrpSpPr>
          <p:cNvPr id="3" name="Group 2"/>
          <p:cNvGrpSpPr/>
          <p:nvPr/>
        </p:nvGrpSpPr>
        <p:grpSpPr>
          <a:xfrm>
            <a:off x="2567" y="4856823"/>
            <a:ext cx="28797858" cy="197853"/>
            <a:chOff x="2567" y="4736508"/>
            <a:chExt cx="28797858" cy="197853"/>
          </a:xfrm>
        </p:grpSpPr>
        <p:cxnSp>
          <p:nvCxnSpPr>
            <p:cNvPr id="17" name="Straight Connector 16"/>
            <p:cNvCxnSpPr/>
            <p:nvPr/>
          </p:nvCxnSpPr>
          <p:spPr>
            <a:xfrm>
              <a:off x="2567" y="4736508"/>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67" y="4808769"/>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67" y="4934361"/>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646254" y="988507"/>
            <a:ext cx="19507917" cy="4554901"/>
          </a:xfrm>
          <a:prstGeom prst="rect">
            <a:avLst/>
          </a:prstGeom>
          <a:noFill/>
        </p:spPr>
        <p:txBody>
          <a:bodyPr wrap="square" rtlCol="0">
            <a:spAutoFit/>
          </a:bodyPr>
          <a:lstStyle/>
          <a:p>
            <a:pPr algn="ctr"/>
            <a:r>
              <a:rPr lang="ro-RO" sz="5333" b="1" dirty="0" smtClean="0">
                <a:latin typeface="Arial Black" panose="020B0A04020102020204" pitchFamily="34" charset="0"/>
              </a:rPr>
              <a:t>Conferinţa </a:t>
            </a:r>
            <a:r>
              <a:rPr lang="ro-RO" sz="5333" b="1" dirty="0">
                <a:latin typeface="Arial Black" panose="020B0A04020102020204" pitchFamily="34" charset="0"/>
              </a:rPr>
              <a:t>anuală</a:t>
            </a:r>
            <a:endParaRPr lang="en-US" sz="5333" b="1" dirty="0">
              <a:latin typeface="Arial Black" panose="020B0A04020102020204" pitchFamily="34" charset="0"/>
            </a:endParaRPr>
          </a:p>
          <a:p>
            <a:pPr algn="ctr">
              <a:spcBef>
                <a:spcPts val="1200"/>
              </a:spcBef>
            </a:pPr>
            <a:r>
              <a:rPr lang="ro-RO" sz="5500" b="1" dirty="0" smtClean="0">
                <a:latin typeface="Arial Black" panose="020B0A04020102020204" pitchFamily="34" charset="0"/>
              </a:rPr>
              <a:t>„</a:t>
            </a:r>
            <a:r>
              <a:rPr lang="en-US" sz="5500" b="1" dirty="0" err="1" smtClean="0">
                <a:latin typeface="Arial Black" panose="020B0A04020102020204" pitchFamily="34" charset="0"/>
              </a:rPr>
              <a:t>REALIZĂRI</a:t>
            </a:r>
            <a:r>
              <a:rPr lang="en-US" sz="5500" b="1" dirty="0" smtClean="0">
                <a:latin typeface="Arial Black" panose="020B0A04020102020204" pitchFamily="34" charset="0"/>
              </a:rPr>
              <a:t> </a:t>
            </a:r>
            <a:r>
              <a:rPr lang="ro-RO" sz="5500" b="1" dirty="0" smtClean="0">
                <a:latin typeface="Arial Black" panose="020B0A04020102020204" pitchFamily="34" charset="0"/>
              </a:rPr>
              <a:t>Ş</a:t>
            </a:r>
            <a:r>
              <a:rPr lang="en-US" sz="5500" b="1" dirty="0" smtClean="0">
                <a:latin typeface="Arial Black" panose="020B0A04020102020204" pitchFamily="34" charset="0"/>
              </a:rPr>
              <a:t>I PERSPECTIVE </a:t>
            </a:r>
            <a:r>
              <a:rPr lang="en-US" sz="5500" b="1" dirty="0" err="1" smtClean="0">
                <a:latin typeface="Arial Black" panose="020B0A04020102020204" pitchFamily="34" charset="0"/>
              </a:rPr>
              <a:t>ÎN</a:t>
            </a:r>
            <a:r>
              <a:rPr lang="en-US" sz="5500" b="1" dirty="0" smtClean="0">
                <a:latin typeface="Arial Black" panose="020B0A04020102020204" pitchFamily="34" charset="0"/>
              </a:rPr>
              <a:t> </a:t>
            </a:r>
            <a:r>
              <a:rPr lang="en-US" sz="5500" b="1" dirty="0" err="1" smtClean="0">
                <a:latin typeface="Arial Black" panose="020B0A04020102020204" pitchFamily="34" charset="0"/>
              </a:rPr>
              <a:t>CERCETAREA</a:t>
            </a:r>
            <a:r>
              <a:rPr lang="en-US" sz="5500" b="1" dirty="0" smtClean="0">
                <a:latin typeface="Arial Black" panose="020B0A04020102020204" pitchFamily="34" charset="0"/>
              </a:rPr>
              <a:t> </a:t>
            </a:r>
            <a:r>
              <a:rPr lang="en-US" sz="5500" b="1" dirty="0" err="1" smtClean="0">
                <a:latin typeface="Arial Black" panose="020B0A04020102020204" pitchFamily="34" charset="0"/>
              </a:rPr>
              <a:t>AGRICOLĂ</a:t>
            </a:r>
            <a:r>
              <a:rPr lang="en-US" sz="5500" b="1" dirty="0" smtClean="0">
                <a:latin typeface="Arial Black" panose="020B0A04020102020204" pitchFamily="34" charset="0"/>
              </a:rPr>
              <a:t> </a:t>
            </a:r>
            <a:r>
              <a:rPr lang="ro-RO" sz="5500" b="1" dirty="0" smtClean="0">
                <a:latin typeface="Arial Black" panose="020B0A04020102020204" pitchFamily="34" charset="0"/>
              </a:rPr>
              <a:t>Ş</a:t>
            </a:r>
            <a:r>
              <a:rPr lang="en-US" sz="5500" b="1" dirty="0" smtClean="0">
                <a:latin typeface="Arial Black" panose="020B0A04020102020204" pitchFamily="34" charset="0"/>
              </a:rPr>
              <a:t>I </a:t>
            </a:r>
            <a:r>
              <a:rPr lang="en-US" sz="5500" b="1" dirty="0" err="1" smtClean="0">
                <a:latin typeface="Arial Black" panose="020B0A04020102020204" pitchFamily="34" charset="0"/>
              </a:rPr>
              <a:t>SILVICĂ</a:t>
            </a:r>
            <a:r>
              <a:rPr lang="en-US" sz="5500" b="1" dirty="0" smtClean="0">
                <a:latin typeface="Arial Black" panose="020B0A04020102020204" pitchFamily="34" charset="0"/>
              </a:rPr>
              <a:t> </a:t>
            </a:r>
            <a:r>
              <a:rPr lang="en-US" sz="5500" b="1" dirty="0" err="1" smtClean="0">
                <a:latin typeface="Arial Black" panose="020B0A04020102020204" pitchFamily="34" charset="0"/>
              </a:rPr>
              <a:t>ROMÂNEASCĂ</a:t>
            </a:r>
            <a:r>
              <a:rPr lang="en-US" sz="5500" b="1" dirty="0" smtClean="0">
                <a:latin typeface="Arial Black" panose="020B0A04020102020204" pitchFamily="34" charset="0"/>
              </a:rPr>
              <a:t>”</a:t>
            </a:r>
          </a:p>
          <a:p>
            <a:pPr algn="ctr">
              <a:spcBef>
                <a:spcPts val="1200"/>
              </a:spcBef>
            </a:pPr>
            <a:r>
              <a:rPr lang="en-US" sz="5333" b="1" dirty="0" smtClean="0">
                <a:latin typeface="Arial Black" panose="020B0A04020102020204" pitchFamily="34" charset="0"/>
              </a:rPr>
              <a:t>Edi</a:t>
            </a:r>
            <a:r>
              <a:rPr lang="ro-RO" sz="5333" b="1" dirty="0" smtClean="0">
                <a:latin typeface="Arial Black" panose="020B0A04020102020204" pitchFamily="34" charset="0"/>
              </a:rPr>
              <a:t>ţia </a:t>
            </a:r>
            <a:r>
              <a:rPr lang="ro-RO" sz="5333" b="1" dirty="0">
                <a:latin typeface="Arial Black" panose="020B0A04020102020204" pitchFamily="34" charset="0"/>
              </a:rPr>
              <a:t>a V-a – 2</a:t>
            </a:r>
            <a:r>
              <a:rPr lang="en-US" sz="5333" b="1" dirty="0">
                <a:latin typeface="Arial Black" panose="020B0A04020102020204" pitchFamily="34" charset="0"/>
              </a:rPr>
              <a:t>8</a:t>
            </a:r>
            <a:r>
              <a:rPr lang="ro-RO" sz="5333" b="1" dirty="0">
                <a:latin typeface="Arial Black" panose="020B0A04020102020204" pitchFamily="34" charset="0"/>
              </a:rPr>
              <a:t> mai 2026</a:t>
            </a:r>
          </a:p>
          <a:p>
            <a:endParaRPr lang="en-US" sz="5333" dirty="0"/>
          </a:p>
        </p:txBody>
      </p:sp>
      <p:pic>
        <p:nvPicPr>
          <p:cNvPr id="26" name="Picture 25"/>
          <p:cNvPicPr/>
          <p:nvPr/>
        </p:nvPicPr>
        <p:blipFill>
          <a:blip r:embed="rId2">
            <a:extLst>
              <a:ext uri="{28A0092B-C50C-407E-A947-70E740481C1C}">
                <a14:useLocalDpi xmlns:a14="http://schemas.microsoft.com/office/drawing/2010/main" val="0"/>
              </a:ext>
            </a:extLst>
          </a:blip>
          <a:srcRect/>
          <a:stretch>
            <a:fillRect/>
          </a:stretch>
        </p:blipFill>
        <p:spPr bwMode="auto">
          <a:xfrm>
            <a:off x="921065" y="453463"/>
            <a:ext cx="2582231" cy="3576425"/>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0829" y="753044"/>
            <a:ext cx="2952937" cy="3042420"/>
          </a:xfrm>
          <a:prstGeom prst="rect">
            <a:avLst/>
          </a:prstGeom>
        </p:spPr>
      </p:pic>
      <p:sp>
        <p:nvSpPr>
          <p:cNvPr id="27" name="TextBox 26"/>
          <p:cNvSpPr txBox="1"/>
          <p:nvPr/>
        </p:nvSpPr>
        <p:spPr>
          <a:xfrm>
            <a:off x="524391" y="22069857"/>
            <a:ext cx="13862047" cy="5262979"/>
          </a:xfrm>
          <a:prstGeom prst="rect">
            <a:avLst/>
          </a:prstGeom>
          <a:noFill/>
        </p:spPr>
        <p:txBody>
          <a:bodyPr wrap="square" rtlCol="0">
            <a:spAutoFit/>
          </a:bodyPr>
          <a:lstStyle/>
          <a:p>
            <a:pPr indent="457200" algn="just"/>
            <a:r>
              <a:rPr lang="ro-RO" sz="2400" b="1" dirty="0">
                <a:latin typeface="Arial" panose="020B0604020202020204" pitchFamily="34" charset="0"/>
                <a:cs typeface="Arial" panose="020B0604020202020204" pitchFamily="34" charset="0"/>
              </a:rPr>
              <a:t>Durata fiecărei generații durează 30-40 zile fiind influențată mult de evoluția temperaturii (pragul biologic al dăunătorului: 10</a:t>
            </a:r>
            <a:r>
              <a:rPr lang="ro-RO" sz="2400" b="1" baseline="30000" dirty="0">
                <a:latin typeface="Arial" panose="020B0604020202020204" pitchFamily="34" charset="0"/>
                <a:cs typeface="Arial" panose="020B0604020202020204" pitchFamily="34" charset="0"/>
              </a:rPr>
              <a:t>0</a:t>
            </a:r>
            <a:r>
              <a:rPr lang="ro-RO" sz="2400" b="1" dirty="0">
                <a:latin typeface="Arial" panose="020B0604020202020204" pitchFamily="34" charset="0"/>
                <a:cs typeface="Arial" panose="020B0604020202020204" pitchFamily="34" charset="0"/>
              </a:rPr>
              <a:t>C). Ponta este depusă pe frunze, mai rar pe fructele tinere, iar cea de-a doua generație apare în decada I-a a lunii august care este mai numeroasă și păgubitoare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4). </a:t>
            </a:r>
            <a:r>
              <a:rPr lang="ro-RO" sz="2400" b="1" dirty="0" smtClean="0">
                <a:latin typeface="Arial" panose="020B0604020202020204" pitchFamily="34" charset="0"/>
                <a:cs typeface="Arial" panose="020B0604020202020204" pitchFamily="34" charset="0"/>
              </a:rPr>
              <a:t> Utilizarea </a:t>
            </a:r>
            <a:r>
              <a:rPr lang="ro-RO" sz="2400" b="1" dirty="0">
                <a:latin typeface="Arial" panose="020B0604020202020204" pitchFamily="34" charset="0"/>
                <a:cs typeface="Arial" panose="020B0604020202020204" pitchFamily="34" charset="0"/>
              </a:rPr>
              <a:t>atractanților feromonali a completat metoda observațiilor vizuale în livezile cu atac. </a:t>
            </a:r>
            <a:endParaRPr lang="en-US" sz="2400" b="1" dirty="0">
              <a:latin typeface="Arial" panose="020B0604020202020204" pitchFamily="34"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S-au folosit capcane, cu feromonul specific ATRARET, la o normă de 3 capcane/hectar, cu două citiri săptămânale. Feromonii s-au schimbat la 45 de zile pe toată perioada de vegetație. Perioada de observație 10 mai - 10 septembrie. Citirea fluturilor masculi captați a condus la stabilirea următorilor parametrii de biologie a insectei și avertizarea tratamentelor: prezența speciei dăunătoare și estimarea riscului de atac (densitatea numerică); începutul și sfărșitul zborului la fiecare generație; debutul pontei și momentele optime de aplicare a tratamentelor. </a:t>
            </a:r>
            <a:endParaRPr lang="en-US" sz="2400" b="1" dirty="0" smtClean="0">
              <a:latin typeface="Arial" panose="020B0604020202020204" pitchFamily="34"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Primul </a:t>
            </a:r>
            <a:r>
              <a:rPr lang="ro-RO" sz="2400" b="1" dirty="0">
                <a:latin typeface="Arial" panose="020B0604020202020204" pitchFamily="34" charset="0"/>
                <a:cs typeface="Arial" panose="020B0604020202020204" pitchFamily="34" charset="0"/>
              </a:rPr>
              <a:t>maxim de zbor coincide cu eclozarea primelor larve, moment optim pentru aplicarea primului tratament de combatere la fiecare generație, în plantațiile cu atac trebuie aplicat și cel de-al doilea tratament la interval de 8-10 zile. </a:t>
            </a:r>
            <a:endParaRPr lang="ro-RO" sz="2400" b="1" dirty="0" smtClean="0">
              <a:latin typeface="Arial" panose="020B0604020202020204" pitchFamily="34" charset="0"/>
              <a:cs typeface="Arial" panose="020B0604020202020204" pitchFamily="34" charset="0"/>
            </a:endParaRPr>
          </a:p>
        </p:txBody>
      </p:sp>
      <p:graphicFrame>
        <p:nvGraphicFramePr>
          <p:cNvPr id="28" name="Table 27"/>
          <p:cNvGraphicFramePr>
            <a:graphicFrameLocks noGrp="1"/>
          </p:cNvGraphicFramePr>
          <p:nvPr>
            <p:extLst>
              <p:ext uri="{D42A27DB-BD31-4B8C-83A1-F6EECF244321}">
                <p14:modId xmlns:p14="http://schemas.microsoft.com/office/powerpoint/2010/main" val="633334108"/>
              </p:ext>
            </p:extLst>
          </p:nvPr>
        </p:nvGraphicFramePr>
        <p:xfrm>
          <a:off x="14638500" y="22939052"/>
          <a:ext cx="13630551" cy="3676562"/>
        </p:xfrm>
        <a:graphic>
          <a:graphicData uri="http://schemas.openxmlformats.org/drawingml/2006/table">
            <a:tbl>
              <a:tblPr firstRow="1" firstCol="1" lastRow="1" lastCol="1" bandRow="1" bandCol="1">
                <a:solidFill>
                  <a:schemeClr val="accent4">
                    <a:lumMod val="40000"/>
                    <a:lumOff val="60000"/>
                  </a:schemeClr>
                </a:solidFill>
                <a:tableStyleId>{5C22544A-7EE6-4342-B048-85BDC9FD1C3A}</a:tableStyleId>
              </a:tblPr>
              <a:tblGrid>
                <a:gridCol w="1169786">
                  <a:extLst>
                    <a:ext uri="{9D8B030D-6E8A-4147-A177-3AD203B41FA5}">
                      <a16:colId xmlns:a16="http://schemas.microsoft.com/office/drawing/2014/main" val="20000"/>
                    </a:ext>
                  </a:extLst>
                </a:gridCol>
                <a:gridCol w="1017206">
                  <a:extLst>
                    <a:ext uri="{9D8B030D-6E8A-4147-A177-3AD203B41FA5}">
                      <a16:colId xmlns:a16="http://schemas.microsoft.com/office/drawing/2014/main" val="20001"/>
                    </a:ext>
                  </a:extLst>
                </a:gridCol>
                <a:gridCol w="2301425">
                  <a:extLst>
                    <a:ext uri="{9D8B030D-6E8A-4147-A177-3AD203B41FA5}">
                      <a16:colId xmlns:a16="http://schemas.microsoft.com/office/drawing/2014/main" val="20002"/>
                    </a:ext>
                  </a:extLst>
                </a:gridCol>
                <a:gridCol w="874514">
                  <a:extLst>
                    <a:ext uri="{9D8B030D-6E8A-4147-A177-3AD203B41FA5}">
                      <a16:colId xmlns:a16="http://schemas.microsoft.com/office/drawing/2014/main" val="20003"/>
                    </a:ext>
                  </a:extLst>
                </a:gridCol>
                <a:gridCol w="874514">
                  <a:extLst>
                    <a:ext uri="{9D8B030D-6E8A-4147-A177-3AD203B41FA5}">
                      <a16:colId xmlns:a16="http://schemas.microsoft.com/office/drawing/2014/main" val="20004"/>
                    </a:ext>
                  </a:extLst>
                </a:gridCol>
                <a:gridCol w="874514">
                  <a:extLst>
                    <a:ext uri="{9D8B030D-6E8A-4147-A177-3AD203B41FA5}">
                      <a16:colId xmlns:a16="http://schemas.microsoft.com/office/drawing/2014/main" val="20005"/>
                    </a:ext>
                  </a:extLst>
                </a:gridCol>
                <a:gridCol w="874514">
                  <a:extLst>
                    <a:ext uri="{9D8B030D-6E8A-4147-A177-3AD203B41FA5}">
                      <a16:colId xmlns:a16="http://schemas.microsoft.com/office/drawing/2014/main" val="20006"/>
                    </a:ext>
                  </a:extLst>
                </a:gridCol>
                <a:gridCol w="874514">
                  <a:extLst>
                    <a:ext uri="{9D8B030D-6E8A-4147-A177-3AD203B41FA5}">
                      <a16:colId xmlns:a16="http://schemas.microsoft.com/office/drawing/2014/main" val="20007"/>
                    </a:ext>
                  </a:extLst>
                </a:gridCol>
                <a:gridCol w="874514">
                  <a:extLst>
                    <a:ext uri="{9D8B030D-6E8A-4147-A177-3AD203B41FA5}">
                      <a16:colId xmlns:a16="http://schemas.microsoft.com/office/drawing/2014/main" val="20008"/>
                    </a:ext>
                  </a:extLst>
                </a:gridCol>
                <a:gridCol w="874514">
                  <a:extLst>
                    <a:ext uri="{9D8B030D-6E8A-4147-A177-3AD203B41FA5}">
                      <a16:colId xmlns:a16="http://schemas.microsoft.com/office/drawing/2014/main" val="20009"/>
                    </a:ext>
                  </a:extLst>
                </a:gridCol>
                <a:gridCol w="874514">
                  <a:extLst>
                    <a:ext uri="{9D8B030D-6E8A-4147-A177-3AD203B41FA5}">
                      <a16:colId xmlns:a16="http://schemas.microsoft.com/office/drawing/2014/main" val="20010"/>
                    </a:ext>
                  </a:extLst>
                </a:gridCol>
                <a:gridCol w="874514">
                  <a:extLst>
                    <a:ext uri="{9D8B030D-6E8A-4147-A177-3AD203B41FA5}">
                      <a16:colId xmlns:a16="http://schemas.microsoft.com/office/drawing/2014/main" val="20011"/>
                    </a:ext>
                  </a:extLst>
                </a:gridCol>
                <a:gridCol w="1271508">
                  <a:extLst>
                    <a:ext uri="{9D8B030D-6E8A-4147-A177-3AD203B41FA5}">
                      <a16:colId xmlns:a16="http://schemas.microsoft.com/office/drawing/2014/main" val="20012"/>
                    </a:ext>
                  </a:extLst>
                </a:gridCol>
              </a:tblGrid>
              <a:tr h="635970">
                <a:tc rowSpan="3" gridSpan="2">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ANUL/ GENERAȚIA</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3" hMerge="1">
                  <a:txBody>
                    <a:bodyPr/>
                    <a:lstStyle/>
                    <a:p>
                      <a:endParaRPr lang="en-US"/>
                    </a:p>
                  </a:txBody>
                  <a:tcPr/>
                </a:tc>
                <a:tc rowSpan="3">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LUNA</a:t>
                      </a:r>
                      <a:endParaRPr lang="en-US" sz="2400" b="1" dirty="0" smtClean="0">
                        <a:solidFill>
                          <a:schemeClr val="tx1"/>
                        </a:solidFill>
                        <a:effectLst/>
                        <a:latin typeface="Arial" panose="020B0604020202020204" pitchFamily="34" charset="0"/>
                        <a:cs typeface="Arial" panose="020B0604020202020204" pitchFamily="34" charset="0"/>
                      </a:endParaRPr>
                    </a:p>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 DECADA</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gridSpan="9">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NUMĂRUL CAPTURILOR </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TOTAL capturi/an</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523228">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3">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IUNIE</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IULIE</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AUGUST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5720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0002"/>
                  </a:ext>
                </a:extLst>
              </a:tr>
              <a:tr h="522960">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2024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28 V – 10 VII</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33</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57</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92</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19</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469706">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 </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03VIII–31VIII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77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364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4"/>
                  </a:ext>
                </a:extLst>
              </a:tr>
              <a:tr h="493191">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2025</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30 V – 15 VII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49</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68</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5</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1</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574307">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 </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01VIII-31VIII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29</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84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51</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332</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
        <p:nvSpPr>
          <p:cNvPr id="29" name="TextBox 28"/>
          <p:cNvSpPr txBox="1"/>
          <p:nvPr/>
        </p:nvSpPr>
        <p:spPr>
          <a:xfrm>
            <a:off x="524390" y="33251120"/>
            <a:ext cx="13862047" cy="9648795"/>
          </a:xfrm>
          <a:prstGeom prst="rect">
            <a:avLst/>
          </a:prstGeom>
          <a:noFill/>
        </p:spPr>
        <p:txBody>
          <a:bodyPr wrap="square" rtlCol="0">
            <a:spAutoFit/>
          </a:bodyPr>
          <a:lstStyle/>
          <a:p>
            <a:pPr indent="457200">
              <a:spcAft>
                <a:spcPts val="600"/>
              </a:spcAft>
            </a:pP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CONCLUZII</a:t>
            </a:r>
          </a:p>
          <a:p>
            <a:pPr marL="457200" lvl="0" indent="-457200" algn="just">
              <a:buFont typeface="+mj-lt"/>
              <a:buAutoNum type="arabicPeriod"/>
            </a:pPr>
            <a:r>
              <a:rPr lang="ro-RO" sz="2400" b="1" dirty="0">
                <a:latin typeface="Arial" panose="020B0604020202020204" pitchFamily="34" charset="0"/>
                <a:cs typeface="Arial" panose="020B0604020202020204" pitchFamily="34" charset="0"/>
              </a:rPr>
              <a:t>Molia pieliței fructelor (</a:t>
            </a:r>
            <a:r>
              <a:rPr lang="ro-RO" sz="2400" b="1" i="1" dirty="0">
                <a:latin typeface="Arial" panose="020B0604020202020204" pitchFamily="34" charset="0"/>
                <a:cs typeface="Arial" panose="020B0604020202020204" pitchFamily="34" charset="0"/>
              </a:rPr>
              <a:t>Adoxophyes reticulana</a:t>
            </a:r>
            <a:r>
              <a:rPr lang="ro-RO" sz="2400" b="1" dirty="0">
                <a:latin typeface="Arial" panose="020B0604020202020204" pitchFamily="34" charset="0"/>
                <a:cs typeface="Arial" panose="020B0604020202020204" pitchFamily="34" charset="0"/>
              </a:rPr>
              <a:t> </a:t>
            </a:r>
            <a:r>
              <a:rPr lang="ro-RO" sz="2400" b="1" i="1" dirty="0">
                <a:latin typeface="Arial" panose="020B0604020202020204" pitchFamily="34" charset="0"/>
                <a:cs typeface="Arial" panose="020B0604020202020204" pitchFamily="34" charset="0"/>
              </a:rPr>
              <a:t>Hb</a:t>
            </a:r>
            <a:r>
              <a:rPr lang="ro-RO" sz="2400" b="1" dirty="0">
                <a:latin typeface="Arial" panose="020B0604020202020204" pitchFamily="34" charset="0"/>
                <a:cs typeface="Arial" panose="020B0604020202020204" pitchFamily="34" charset="0"/>
              </a:rPr>
              <a:t>.) reprezintă pentru plantațiile de măr din Bazinul Pomicol Voinești, Valea Dâmboviței, una dintre speciile cu incidență majoră pentru calitatea fructelor și valoarea lor comercială, generația a II-a este cea mai numeroasă și păgubitoare.</a:t>
            </a:r>
            <a:endParaRPr lang="en-US" sz="2400" b="1" dirty="0">
              <a:latin typeface="Arial" panose="020B0604020202020204" pitchFamily="34" charset="0"/>
              <a:cs typeface="Arial" panose="020B0604020202020204" pitchFamily="34" charset="0"/>
            </a:endParaRPr>
          </a:p>
          <a:p>
            <a:pPr marL="457200" lvl="0" indent="-457200" algn="just">
              <a:buFont typeface="+mj-lt"/>
              <a:buAutoNum type="arabicPeriod"/>
            </a:pPr>
            <a:r>
              <a:rPr lang="ro-RO" sz="2400" b="1" dirty="0">
                <a:latin typeface="Arial" panose="020B0604020202020204" pitchFamily="34" charset="0"/>
                <a:cs typeface="Arial" panose="020B0604020202020204" pitchFamily="34" charset="0"/>
              </a:rPr>
              <a:t>În condițiile climatice ale zonei pomicole Voinești, s-au înregistrat dezvoltarea a 2 generații/an la molia pieliței fructelor, acestea fiind debutate începând cu finele lunii mai și începutul lunii septembrie.  Dintre produsele biologice studiat la SCDP Voinești în perioada anilor 2024-2025 cu foarte bune rezultate s-au remarcat produsele: Bactospeine DF conc. 0,1% cu o mortalitate de 97%; Laser 240 SC conc. 0,06% cu un procent de 95% comparativ cu ”martorul netratat” unde atacul pe frunze și fructe a fost cuprins între 38 – 46%. </a:t>
            </a:r>
            <a:endParaRPr lang="en-US" sz="2400" b="1" dirty="0">
              <a:latin typeface="Arial" panose="020B0604020202020204" pitchFamily="34" charset="0"/>
              <a:cs typeface="Arial" panose="020B0604020202020204" pitchFamily="34" charset="0"/>
            </a:endParaRPr>
          </a:p>
          <a:p>
            <a:pPr marL="457200" lvl="0" indent="-457200" algn="just">
              <a:buFont typeface="+mj-lt"/>
              <a:buAutoNum type="arabicPeriod"/>
            </a:pPr>
            <a:r>
              <a:rPr lang="ro-RO" sz="2400" b="1" dirty="0">
                <a:latin typeface="Arial" panose="020B0604020202020204" pitchFamily="34" charset="0"/>
                <a:cs typeface="Arial" panose="020B0604020202020204" pitchFamily="34" charset="0"/>
              </a:rPr>
              <a:t> Utilizarea atractanților feromonali specifici permite minitorizarea corectă a populației dăunătorului și stabilirea perioadelor optime de avertizare și aplicare a tratamentelor, cu scopul de a stopa atacul folosind numai capcane feromonale. </a:t>
            </a:r>
            <a:endParaRPr lang="en-US" sz="2400" b="1" dirty="0">
              <a:latin typeface="Arial" panose="020B0604020202020204" pitchFamily="34" charset="0"/>
              <a:cs typeface="Arial" panose="020B0604020202020204" pitchFamily="34" charset="0"/>
            </a:endParaRPr>
          </a:p>
          <a:p>
            <a:pPr marL="457200" lvl="0" indent="-457200" algn="just">
              <a:buFont typeface="+mj-lt"/>
              <a:buAutoNum type="arabicPeriod"/>
            </a:pPr>
            <a:r>
              <a:rPr lang="ro-RO" sz="2400" b="1" dirty="0">
                <a:latin typeface="Arial" panose="020B0604020202020204" pitchFamily="34" charset="0"/>
                <a:cs typeface="Arial" panose="020B0604020202020204" pitchFamily="34" charset="0"/>
              </a:rPr>
              <a:t>Pentru livezile de măr puternic atacate strategia trebuie să cuprindă un tratament de iarnă sau primăvara foarte devreme (la dezmugurit), urmat de un tratament prefloral (la buton roz) pentru combaterea larvelor hibernante și 4-5 tratamente efectuate la avertizare în cursul perioadei de vegetație. </a:t>
            </a:r>
            <a:endParaRPr lang="en-US" sz="2400" b="1" dirty="0">
              <a:latin typeface="Arial" panose="020B0604020202020204" pitchFamily="34" charset="0"/>
              <a:cs typeface="Arial" panose="020B0604020202020204" pitchFamily="34" charset="0"/>
            </a:endParaRPr>
          </a:p>
          <a:p>
            <a:pPr marL="457200" lvl="0" indent="-457200" algn="just">
              <a:buFont typeface="+mj-lt"/>
              <a:buAutoNum type="arabicPeriod"/>
            </a:pPr>
            <a:r>
              <a:rPr lang="ro-RO" sz="2400" b="1" dirty="0">
                <a:latin typeface="Arial" panose="020B0604020202020204" pitchFamily="34" charset="0"/>
                <a:cs typeface="Arial" panose="020B0604020202020204" pitchFamily="34" charset="0"/>
              </a:rPr>
              <a:t>În scopul evitării apariției feromonului de rezistență la aacțiunea produselor și pentru o protecție ridicată a speciilor de insecte utile, se recomandă o alternare/echilibrare a insecticidelor. </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a:latin typeface="Arial" panose="020B0604020202020204" pitchFamily="34" charset="0"/>
                <a:cs typeface="Arial" panose="020B0604020202020204" pitchFamily="34" charset="0"/>
              </a:rPr>
              <a:t>Produsele biologice reprezintă o etapă nouă de utilizare a acestora în combaterea dăunătorului în livezile de măr, inclusiv a moliei pieliței fructelor  (</a:t>
            </a:r>
            <a:r>
              <a:rPr lang="ro-RO" sz="2400" b="1" i="1" dirty="0">
                <a:latin typeface="Arial" panose="020B0604020202020204" pitchFamily="34" charset="0"/>
                <a:cs typeface="Arial" panose="020B0604020202020204" pitchFamily="34" charset="0"/>
              </a:rPr>
              <a:t>Adoxophyes reticulana</a:t>
            </a:r>
            <a:r>
              <a:rPr lang="ro-RO" sz="2400" b="1" dirty="0">
                <a:latin typeface="Arial" panose="020B0604020202020204" pitchFamily="34" charset="0"/>
                <a:cs typeface="Arial" panose="020B0604020202020204" pitchFamily="34" charset="0"/>
              </a:rPr>
              <a:t> </a:t>
            </a:r>
            <a:r>
              <a:rPr lang="ro-RO" sz="2400" b="1" i="1" dirty="0">
                <a:latin typeface="Arial" panose="020B0604020202020204" pitchFamily="34" charset="0"/>
                <a:cs typeface="Arial" panose="020B0604020202020204" pitchFamily="34" charset="0"/>
              </a:rPr>
              <a:t>Hb</a:t>
            </a:r>
            <a:r>
              <a:rPr lang="ro-RO" sz="2400" b="1" dirty="0">
                <a:latin typeface="Arial" panose="020B0604020202020204" pitchFamily="34" charset="0"/>
                <a:cs typeface="Arial" panose="020B0604020202020204" pitchFamily="34" charset="0"/>
              </a:rPr>
              <a:t>.) mai ales  în livezile cultivate cu soiuri rezistente la boli, cu diminuarea semnificativă a cheltuielilor de producție și nivelul de poluare în sol și plantă</a:t>
            </a:r>
            <a:endParaRPr lang="ro-RO" sz="2400" b="1" dirty="0">
              <a:solidFill>
                <a:srgbClr val="FF0000"/>
              </a:solidFill>
              <a:latin typeface="Arial" panose="020B0604020202020204" pitchFamily="34" charset="0"/>
              <a:ea typeface="Arial" charset="0"/>
              <a:cs typeface="Arial" panose="020B0604020202020204" pitchFamily="34" charset="0"/>
            </a:endParaRPr>
          </a:p>
        </p:txBody>
      </p:sp>
      <p:sp>
        <p:nvSpPr>
          <p:cNvPr id="30" name="TextBox 29"/>
          <p:cNvSpPr txBox="1"/>
          <p:nvPr/>
        </p:nvSpPr>
        <p:spPr>
          <a:xfrm>
            <a:off x="14629317" y="22278596"/>
            <a:ext cx="13614579" cy="461665"/>
          </a:xfrm>
          <a:prstGeom prst="rect">
            <a:avLst/>
          </a:prstGeom>
          <a:noFill/>
        </p:spPr>
        <p:txBody>
          <a:bodyPr wrap="square" rtlCol="0">
            <a:spAutoFit/>
          </a:bodyPr>
          <a:lstStyle/>
          <a:p>
            <a:pPr algn="ctr"/>
            <a:r>
              <a:rPr lang="ro-RO" sz="2400" b="1" i="1" dirty="0" smtClean="0">
                <a:latin typeface="Arial" panose="020B0604020202020204" pitchFamily="34" charset="0"/>
                <a:cs typeface="Arial" panose="020B0604020202020204" pitchFamily="34" charset="0"/>
              </a:rPr>
              <a:t>Tab. 1</a:t>
            </a:r>
            <a:r>
              <a:rPr lang="ro-RO" sz="2400" b="1" dirty="0" smtClean="0">
                <a:latin typeface="Arial" panose="020B0604020202020204" pitchFamily="34" charset="0"/>
                <a:cs typeface="Arial" panose="020B0604020202020204" pitchFamily="34" charset="0"/>
              </a:rPr>
              <a:t>. </a:t>
            </a:r>
            <a:r>
              <a:rPr lang="ro-RO" sz="2300" b="1" i="1" dirty="0">
                <a:latin typeface="Arial" panose="020B0604020202020204" pitchFamily="34" charset="0"/>
                <a:cs typeface="Arial" panose="020B0604020202020204" pitchFamily="34" charset="0"/>
              </a:rPr>
              <a:t>Situația capturilor de Adoxophyes reticulana Hb.  prin utilizarea feromonului ATRARET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31" name="TextBox 30"/>
          <p:cNvSpPr txBox="1"/>
          <p:nvPr/>
        </p:nvSpPr>
        <p:spPr>
          <a:xfrm>
            <a:off x="11338352" y="27176318"/>
            <a:ext cx="16930695" cy="461665"/>
          </a:xfrm>
          <a:prstGeom prst="rect">
            <a:avLst/>
          </a:prstGeom>
          <a:noFill/>
        </p:spPr>
        <p:txBody>
          <a:bodyPr wrap="square" rtlCol="0">
            <a:spAutoFit/>
          </a:bodyPr>
          <a:lstStyle/>
          <a:p>
            <a:pPr algn="ctr"/>
            <a:r>
              <a:rPr lang="ro-RO" sz="2400" b="1" i="1" dirty="0" smtClean="0">
                <a:latin typeface="Arial" panose="020B0604020202020204" pitchFamily="34" charset="0"/>
                <a:cs typeface="Arial" panose="020B0604020202020204" pitchFamily="34" charset="0"/>
              </a:rPr>
              <a:t>Tab. 2. Eficacitatea unor pagube biologice  în controlul speciei Adoxophyes reticulana Hb.</a:t>
            </a:r>
            <a:endParaRPr lang="ro-RO" sz="2400" b="1" i="1" dirty="0">
              <a:solidFill>
                <a:srgbClr val="FF0000"/>
              </a:solidFill>
              <a:latin typeface="Arial" panose="020B0604020202020204" pitchFamily="34" charset="0"/>
              <a:ea typeface="Arial"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3575441585"/>
              </p:ext>
            </p:extLst>
          </p:nvPr>
        </p:nvGraphicFramePr>
        <p:xfrm>
          <a:off x="11338352" y="27739084"/>
          <a:ext cx="16930695" cy="4556760"/>
        </p:xfrm>
        <a:graphic>
          <a:graphicData uri="http://schemas.openxmlformats.org/drawingml/2006/table">
            <a:tbl>
              <a:tblPr firstRow="1" firstCol="1" lastRow="1" lastCol="1" bandRow="1" bandCol="1">
                <a:tableStyleId>{5C22544A-7EE6-4342-B048-85BDC9FD1C3A}</a:tableStyleId>
              </a:tblPr>
              <a:tblGrid>
                <a:gridCol w="1285877">
                  <a:extLst>
                    <a:ext uri="{9D8B030D-6E8A-4147-A177-3AD203B41FA5}">
                      <a16:colId xmlns:a16="http://schemas.microsoft.com/office/drawing/2014/main" val="20000"/>
                    </a:ext>
                  </a:extLst>
                </a:gridCol>
                <a:gridCol w="2881677">
                  <a:extLst>
                    <a:ext uri="{9D8B030D-6E8A-4147-A177-3AD203B41FA5}">
                      <a16:colId xmlns:a16="http://schemas.microsoft.com/office/drawing/2014/main" val="20001"/>
                    </a:ext>
                  </a:extLst>
                </a:gridCol>
                <a:gridCol w="1041889">
                  <a:extLst>
                    <a:ext uri="{9D8B030D-6E8A-4147-A177-3AD203B41FA5}">
                      <a16:colId xmlns:a16="http://schemas.microsoft.com/office/drawing/2014/main" val="20002"/>
                    </a:ext>
                  </a:extLst>
                </a:gridCol>
                <a:gridCol w="1041889">
                  <a:extLst>
                    <a:ext uri="{9D8B030D-6E8A-4147-A177-3AD203B41FA5}">
                      <a16:colId xmlns:a16="http://schemas.microsoft.com/office/drawing/2014/main" val="20003"/>
                    </a:ext>
                  </a:extLst>
                </a:gridCol>
                <a:gridCol w="1041889">
                  <a:extLst>
                    <a:ext uri="{9D8B030D-6E8A-4147-A177-3AD203B41FA5}">
                      <a16:colId xmlns:a16="http://schemas.microsoft.com/office/drawing/2014/main" val="20004"/>
                    </a:ext>
                  </a:extLst>
                </a:gridCol>
                <a:gridCol w="1041889">
                  <a:extLst>
                    <a:ext uri="{9D8B030D-6E8A-4147-A177-3AD203B41FA5}">
                      <a16:colId xmlns:a16="http://schemas.microsoft.com/office/drawing/2014/main" val="20005"/>
                    </a:ext>
                  </a:extLst>
                </a:gridCol>
                <a:gridCol w="1041889">
                  <a:extLst>
                    <a:ext uri="{9D8B030D-6E8A-4147-A177-3AD203B41FA5}">
                      <a16:colId xmlns:a16="http://schemas.microsoft.com/office/drawing/2014/main" val="20006"/>
                    </a:ext>
                  </a:extLst>
                </a:gridCol>
                <a:gridCol w="1041889">
                  <a:extLst>
                    <a:ext uri="{9D8B030D-6E8A-4147-A177-3AD203B41FA5}">
                      <a16:colId xmlns:a16="http://schemas.microsoft.com/office/drawing/2014/main" val="20007"/>
                    </a:ext>
                  </a:extLst>
                </a:gridCol>
                <a:gridCol w="1041889">
                  <a:extLst>
                    <a:ext uri="{9D8B030D-6E8A-4147-A177-3AD203B41FA5}">
                      <a16:colId xmlns:a16="http://schemas.microsoft.com/office/drawing/2014/main" val="20008"/>
                    </a:ext>
                  </a:extLst>
                </a:gridCol>
                <a:gridCol w="1041889">
                  <a:extLst>
                    <a:ext uri="{9D8B030D-6E8A-4147-A177-3AD203B41FA5}">
                      <a16:colId xmlns:a16="http://schemas.microsoft.com/office/drawing/2014/main" val="20009"/>
                    </a:ext>
                  </a:extLst>
                </a:gridCol>
                <a:gridCol w="1041889">
                  <a:extLst>
                    <a:ext uri="{9D8B030D-6E8A-4147-A177-3AD203B41FA5}">
                      <a16:colId xmlns:a16="http://schemas.microsoft.com/office/drawing/2014/main" val="20010"/>
                    </a:ext>
                  </a:extLst>
                </a:gridCol>
                <a:gridCol w="1041889">
                  <a:extLst>
                    <a:ext uri="{9D8B030D-6E8A-4147-A177-3AD203B41FA5}">
                      <a16:colId xmlns:a16="http://schemas.microsoft.com/office/drawing/2014/main" val="20011"/>
                    </a:ext>
                  </a:extLst>
                </a:gridCol>
                <a:gridCol w="1041889">
                  <a:extLst>
                    <a:ext uri="{9D8B030D-6E8A-4147-A177-3AD203B41FA5}">
                      <a16:colId xmlns:a16="http://schemas.microsoft.com/office/drawing/2014/main" val="20012"/>
                    </a:ext>
                  </a:extLst>
                </a:gridCol>
                <a:gridCol w="651181">
                  <a:extLst>
                    <a:ext uri="{9D8B030D-6E8A-4147-A177-3AD203B41FA5}">
                      <a16:colId xmlns:a16="http://schemas.microsoft.com/office/drawing/2014/main" val="20013"/>
                    </a:ext>
                  </a:extLst>
                </a:gridCol>
                <a:gridCol w="651181">
                  <a:extLst>
                    <a:ext uri="{9D8B030D-6E8A-4147-A177-3AD203B41FA5}">
                      <a16:colId xmlns:a16="http://schemas.microsoft.com/office/drawing/2014/main" val="20014"/>
                    </a:ext>
                  </a:extLst>
                </a:gridCol>
              </a:tblGrid>
              <a:tr h="0">
                <a:tc rowSpan="4">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Anul</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rowSpan="4">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Varianta/ produsul</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rowSpan="4">
                  <a:txBody>
                    <a:bodyPr/>
                    <a:lstStyle/>
                    <a:p>
                      <a:pPr>
                        <a:spcAft>
                          <a:spcPts val="0"/>
                        </a:spcAft>
                      </a:pPr>
                      <a:r>
                        <a:rPr lang="ro-RO" sz="2300" b="1" dirty="0">
                          <a:solidFill>
                            <a:schemeClr val="tx1"/>
                          </a:solidFill>
                          <a:effectLst/>
                          <a:latin typeface="Arial" panose="020B0604020202020204" pitchFamily="34" charset="0"/>
                          <a:cs typeface="Arial" panose="020B0604020202020204" pitchFamily="34" charset="0"/>
                        </a:rPr>
                        <a:t>Conc.</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Generația I-a</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Generația a II-a</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Total</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obs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Frunze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Total</a:t>
                      </a:r>
                      <a:endParaRPr lang="en-US" sz="2300" b="1">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a:solidFill>
                            <a:schemeClr val="tx1"/>
                          </a:solidFill>
                          <a:effectLst/>
                          <a:latin typeface="Arial" panose="020B0604020202020204" pitchFamily="34" charset="0"/>
                          <a:cs typeface="Arial" panose="020B0604020202020204" pitchFamily="34" charset="0"/>
                        </a:rPr>
                        <a:t>obs.</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Fructe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Total</a:t>
                      </a:r>
                      <a:endParaRPr lang="en-US" sz="2300" b="1">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a:solidFill>
                            <a:schemeClr val="tx1"/>
                          </a:solidFill>
                          <a:effectLst/>
                          <a:latin typeface="Arial" panose="020B0604020202020204" pitchFamily="34" charset="0"/>
                          <a:cs typeface="Arial" panose="020B0604020202020204" pitchFamily="34" charset="0"/>
                        </a:rPr>
                        <a:t>obs.</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Frunze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Total</a:t>
                      </a:r>
                      <a:endParaRPr lang="en-US" sz="2300" b="1">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a:solidFill>
                            <a:schemeClr val="tx1"/>
                          </a:solidFill>
                          <a:effectLst/>
                          <a:latin typeface="Arial" panose="020B0604020202020204" pitchFamily="34" charset="0"/>
                          <a:cs typeface="Arial" panose="020B0604020202020204" pitchFamily="34" charset="0"/>
                        </a:rPr>
                        <a:t>obs.</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Fructe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d.c. atacate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d.c. atacate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d.c. atacate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d.c. atacate</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Nr.</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0">
                <a:tc rowSpan="4">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2024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Laser 240 SC</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0,06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7</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7</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Bactospeine DF</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Affirm (STD)</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MT. NTR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34</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0">
                <a:tc rowSpan="4">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2025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Laser 240 SC</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0,06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5</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5</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Bactospeine DF</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4</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9"/>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Affirm (STD)</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0">
                <a:tc vMerge="1">
                  <a:txBody>
                    <a:bodyPr/>
                    <a:lstStyle/>
                    <a:p>
                      <a:endParaRPr lang="en-US"/>
                    </a:p>
                  </a:txBody>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MT. NTR</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39</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39</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46</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33" name="TextBox 32"/>
          <p:cNvSpPr txBox="1"/>
          <p:nvPr/>
        </p:nvSpPr>
        <p:spPr>
          <a:xfrm>
            <a:off x="538166" y="27238039"/>
            <a:ext cx="10506823" cy="6001643"/>
          </a:xfrm>
          <a:prstGeom prst="rect">
            <a:avLst/>
          </a:prstGeom>
          <a:noFill/>
        </p:spPr>
        <p:txBody>
          <a:bodyPr wrap="square" rtlCol="0">
            <a:spAutoFit/>
          </a:bodyPr>
          <a:lstStyle/>
          <a:p>
            <a:pPr indent="457200" algn="just"/>
            <a:r>
              <a:rPr lang="ro-RO" sz="2400" b="1" dirty="0">
                <a:latin typeface="Arial" panose="020B0604020202020204" pitchFamily="34" charset="0"/>
                <a:cs typeface="Arial" panose="020B0604020202020204" pitchFamily="34" charset="0"/>
              </a:rPr>
              <a:t>După aplicarea tratamentelor la avertizare, observațiile efectuate pe frunze, fructe și lăstari anuali au evidențiat următoarele: pentru anul 2024 s-a înregistrat o eficacitate foarte bună a produsului Bactospeine DF conc.0,1% cu un procent cuprins între 96 – 98% frunze libere de atac/ G.I, iar pentru G.2 valoari cuprinse între  95 – 97% frunze și fructe libere de atac.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De asemenea, produsul Laser 240 SC a înregistrat o eficacitate bună cu un procent cuprins între 93 – 94%/ G.1 și 95 – 96%/G.2 frunze și fructe libere de atac,  comparativ cu martorul netratat unde s-a înregistrat un atac cuprins între 30 – 38%/G.1 și 33 – 34%/G.2.</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Pentru anul 2025 produsele biologice au manifestat o eficacitate foarte bună astfel încât produsul Bactospeine DF conc. </a:t>
            </a:r>
            <a:r>
              <a:rPr lang="fr-FR" sz="2400" b="1" dirty="0">
                <a:latin typeface="Arial" panose="020B0604020202020204" pitchFamily="34" charset="0"/>
                <a:cs typeface="Arial" panose="020B0604020202020204" pitchFamily="34" charset="0"/>
              </a:rPr>
              <a:t>0,1% a </a:t>
            </a:r>
            <a:r>
              <a:rPr lang="fr-FR" sz="2400" b="1" dirty="0" err="1">
                <a:latin typeface="Arial" panose="020B0604020202020204" pitchFamily="34" charset="0"/>
                <a:cs typeface="Arial" panose="020B0604020202020204" pitchFamily="34" charset="0"/>
              </a:rPr>
              <a:t>înregistrat</a:t>
            </a:r>
            <a:r>
              <a:rPr lang="fr-FR" sz="2400" b="1" dirty="0">
                <a:latin typeface="Arial" panose="020B0604020202020204" pitchFamily="34" charset="0"/>
                <a:cs typeface="Arial" panose="020B0604020202020204" pitchFamily="34" charset="0"/>
              </a:rPr>
              <a:t> un </a:t>
            </a:r>
            <a:r>
              <a:rPr lang="fr-FR" sz="2400" b="1" dirty="0" err="1">
                <a:latin typeface="Arial" panose="020B0604020202020204" pitchFamily="34" charset="0"/>
                <a:cs typeface="Arial" panose="020B0604020202020204" pitchFamily="34" charset="0"/>
              </a:rPr>
              <a:t>procent</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cuprins</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între</a:t>
            </a:r>
            <a:r>
              <a:rPr lang="fr-FR" sz="2400" b="1" dirty="0">
                <a:latin typeface="Arial" panose="020B0604020202020204" pitchFamily="34" charset="0"/>
                <a:cs typeface="Arial" panose="020B0604020202020204" pitchFamily="34" charset="0"/>
              </a:rPr>
              <a:t> 96-97% </a:t>
            </a:r>
            <a:r>
              <a:rPr lang="fr-FR" sz="2400" b="1" dirty="0" err="1">
                <a:latin typeface="Arial" panose="020B0604020202020204" pitchFamily="34" charset="0"/>
                <a:cs typeface="Arial" panose="020B0604020202020204" pitchFamily="34" charset="0"/>
              </a:rPr>
              <a:t>frunze</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și</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fructe</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libere</a:t>
            </a:r>
            <a:r>
              <a:rPr lang="fr-FR" sz="2400" b="1" dirty="0">
                <a:latin typeface="Arial" panose="020B0604020202020204" pitchFamily="34" charset="0"/>
                <a:cs typeface="Arial" panose="020B0604020202020204" pitchFamily="34" charset="0"/>
              </a:rPr>
              <a:t> de </a:t>
            </a:r>
            <a:r>
              <a:rPr lang="fr-FR" sz="2400" b="1" dirty="0" err="1">
                <a:latin typeface="Arial" panose="020B0604020202020204" pitchFamily="34" charset="0"/>
                <a:cs typeface="Arial" panose="020B0604020202020204" pitchFamily="34" charset="0"/>
              </a:rPr>
              <a:t>atac</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urmat</a:t>
            </a:r>
            <a:r>
              <a:rPr lang="fr-FR" sz="2400" b="1" dirty="0">
                <a:latin typeface="Arial" panose="020B0604020202020204" pitchFamily="34" charset="0"/>
                <a:cs typeface="Arial" panose="020B0604020202020204" pitchFamily="34" charset="0"/>
              </a:rPr>
              <a:t> </a:t>
            </a:r>
            <a:r>
              <a:rPr lang="fr-FR" sz="2400" b="1" dirty="0" err="1">
                <a:latin typeface="Arial" panose="020B0604020202020204" pitchFamily="34" charset="0"/>
                <a:cs typeface="Arial" panose="020B0604020202020204" pitchFamily="34" charset="0"/>
              </a:rPr>
              <a:t>fiind</a:t>
            </a:r>
            <a:r>
              <a:rPr lang="fr-FR" sz="2400" b="1" dirty="0">
                <a:latin typeface="Arial" panose="020B0604020202020204" pitchFamily="34" charset="0"/>
                <a:cs typeface="Arial" panose="020B0604020202020204" pitchFamily="34" charset="0"/>
              </a:rPr>
              <a:t> de </a:t>
            </a:r>
            <a:r>
              <a:rPr lang="fr-FR" sz="2400" b="1" dirty="0" err="1">
                <a:latin typeface="Arial" panose="020B0604020202020204" pitchFamily="34" charset="0"/>
                <a:cs typeface="Arial" panose="020B0604020202020204" pitchFamily="34" charset="0"/>
              </a:rPr>
              <a:t>produsul</a:t>
            </a:r>
            <a:r>
              <a:rPr lang="fr-FR" sz="2400" b="1" dirty="0">
                <a:latin typeface="Arial" panose="020B0604020202020204" pitchFamily="34" charset="0"/>
                <a:cs typeface="Arial" panose="020B0604020202020204" pitchFamily="34" charset="0"/>
              </a:rPr>
              <a:t> Laser </a:t>
            </a:r>
            <a:r>
              <a:rPr lang="fr-FR" sz="2400" b="1" dirty="0" err="1">
                <a:latin typeface="Arial" panose="020B0604020202020204" pitchFamily="34" charset="0"/>
                <a:cs typeface="Arial" panose="020B0604020202020204" pitchFamily="34" charset="0"/>
              </a:rPr>
              <a:t>conc</a:t>
            </a:r>
            <a:r>
              <a:rPr lang="fr-FR" sz="2400" b="1" dirty="0">
                <a:latin typeface="Arial" panose="020B0604020202020204" pitchFamily="34" charset="0"/>
                <a:cs typeface="Arial" panose="020B0604020202020204" pitchFamily="34" charset="0"/>
              </a:rPr>
              <a:t>. 0,06% </a:t>
            </a:r>
            <a:r>
              <a:rPr lang="fr-FR" sz="2400" b="1" dirty="0" err="1">
                <a:latin typeface="Arial" panose="020B0604020202020204" pitchFamily="34" charset="0"/>
                <a:cs typeface="Arial" panose="020B0604020202020204" pitchFamily="34" charset="0"/>
              </a:rPr>
              <a:t>cu</a:t>
            </a:r>
            <a:r>
              <a:rPr lang="fr-FR" sz="2400" b="1" dirty="0">
                <a:latin typeface="Arial" panose="020B0604020202020204" pitchFamily="34" charset="0"/>
                <a:cs typeface="Arial" panose="020B0604020202020204" pitchFamily="34" charset="0"/>
              </a:rPr>
              <a:t> un </a:t>
            </a:r>
            <a:r>
              <a:rPr lang="fr-FR" sz="2400" b="1" dirty="0" err="1">
                <a:latin typeface="Arial" panose="020B0604020202020204" pitchFamily="34" charset="0"/>
                <a:cs typeface="Arial" panose="020B0604020202020204" pitchFamily="34" charset="0"/>
              </a:rPr>
              <a:t>procent</a:t>
            </a:r>
            <a:r>
              <a:rPr lang="fr-FR" sz="2400" b="1" dirty="0">
                <a:latin typeface="Arial" panose="020B0604020202020204" pitchFamily="34" charset="0"/>
                <a:cs typeface="Arial" panose="020B0604020202020204" pitchFamily="34" charset="0"/>
              </a:rPr>
              <a:t> de 95% </a:t>
            </a:r>
            <a:r>
              <a:rPr lang="ro-RO" sz="2400" b="1" dirty="0">
                <a:latin typeface="Arial" panose="020B0604020202020204" pitchFamily="34" charset="0"/>
                <a:cs typeface="Arial" panose="020B0604020202020204" pitchFamily="34" charset="0"/>
              </a:rPr>
              <a:t>comparativ cu </a:t>
            </a:r>
            <a:r>
              <a:rPr lang="ro-RO" sz="2400" b="1" dirty="0" smtClean="0">
                <a:latin typeface="Arial" panose="020B0604020202020204" pitchFamily="34" charset="0"/>
                <a:cs typeface="Arial" panose="020B0604020202020204" pitchFamily="34" charset="0"/>
              </a:rPr>
              <a:t>„martorul </a:t>
            </a:r>
            <a:r>
              <a:rPr lang="ro-RO" sz="2400" b="1" dirty="0">
                <a:latin typeface="Arial" panose="020B0604020202020204" pitchFamily="34" charset="0"/>
                <a:cs typeface="Arial" panose="020B0604020202020204" pitchFamily="34" charset="0"/>
              </a:rPr>
              <a:t>netratat” unde s-a notat un atac pe frunze și fructe cu valori cuprinse între 38 – 46%. </a:t>
            </a:r>
            <a:endParaRPr lang="ro-RO" sz="2400" b="1" dirty="0">
              <a:solidFill>
                <a:srgbClr val="FF0000"/>
              </a:solidFill>
              <a:latin typeface="Arial" panose="020B0604020202020204" pitchFamily="34" charset="0"/>
              <a:ea typeface="Arial" charset="0"/>
              <a:cs typeface="Arial" panose="020B0604020202020204" pitchFamily="34" charset="0"/>
            </a:endParaRPr>
          </a:p>
        </p:txBody>
      </p:sp>
      <p:pic>
        <p:nvPicPr>
          <p:cNvPr id="34" name="Imagine 4"/>
          <p:cNvPicPr/>
          <p:nvPr/>
        </p:nvPicPr>
        <p:blipFill rotWithShape="1">
          <a:blip r:embed="rId4">
            <a:extLst>
              <a:ext uri="{28A0092B-C50C-407E-A947-70E740481C1C}">
                <a14:useLocalDpi xmlns:a14="http://schemas.microsoft.com/office/drawing/2010/main" val="0"/>
              </a:ext>
            </a:extLst>
          </a:blip>
          <a:srcRect b="48589"/>
          <a:stretch/>
        </p:blipFill>
        <p:spPr bwMode="auto">
          <a:xfrm>
            <a:off x="14638500" y="32758680"/>
            <a:ext cx="3868613" cy="4250444"/>
          </a:xfrm>
          <a:prstGeom prst="rect">
            <a:avLst/>
          </a:prstGeom>
          <a:noFill/>
          <a:ln>
            <a:noFill/>
          </a:ln>
        </p:spPr>
      </p:pic>
      <p:pic>
        <p:nvPicPr>
          <p:cNvPr id="35" name="Imagine 3"/>
          <p:cNvPicPr/>
          <p:nvPr/>
        </p:nvPicPr>
        <p:blipFill>
          <a:blip r:embed="rId5">
            <a:extLst>
              <a:ext uri="{28A0092B-C50C-407E-A947-70E740481C1C}">
                <a14:useLocalDpi xmlns:a14="http://schemas.microsoft.com/office/drawing/2010/main" val="0"/>
              </a:ext>
            </a:extLst>
          </a:blip>
          <a:srcRect/>
          <a:stretch>
            <a:fillRect/>
          </a:stretch>
        </p:blipFill>
        <p:spPr bwMode="auto">
          <a:xfrm>
            <a:off x="18827978" y="32758680"/>
            <a:ext cx="3117518" cy="4250294"/>
          </a:xfrm>
          <a:prstGeom prst="rect">
            <a:avLst/>
          </a:prstGeom>
          <a:noFill/>
          <a:ln>
            <a:noFill/>
          </a:ln>
        </p:spPr>
      </p:pic>
      <p:pic>
        <p:nvPicPr>
          <p:cNvPr id="36" name="Picture 35"/>
          <p:cNvPicPr/>
          <p:nvPr/>
        </p:nvPicPr>
        <p:blipFill>
          <a:blip r:embed="rId6">
            <a:extLst>
              <a:ext uri="{28A0092B-C50C-407E-A947-70E740481C1C}">
                <a14:useLocalDpi xmlns:a14="http://schemas.microsoft.com/office/drawing/2010/main" val="0"/>
              </a:ext>
            </a:extLst>
          </a:blip>
          <a:srcRect/>
          <a:stretch>
            <a:fillRect/>
          </a:stretch>
        </p:blipFill>
        <p:spPr bwMode="auto">
          <a:xfrm>
            <a:off x="22950509" y="32758843"/>
            <a:ext cx="5293387" cy="4250281"/>
          </a:xfrm>
          <a:prstGeom prst="rect">
            <a:avLst/>
          </a:prstGeom>
          <a:noFill/>
          <a:ln>
            <a:noFill/>
          </a:ln>
        </p:spPr>
      </p:pic>
      <p:pic>
        <p:nvPicPr>
          <p:cNvPr id="37" name="Imagine 2"/>
          <p:cNvPicPr/>
          <p:nvPr/>
        </p:nvPicPr>
        <p:blipFill>
          <a:blip r:embed="rId7">
            <a:extLst>
              <a:ext uri="{28A0092B-C50C-407E-A947-70E740481C1C}">
                <a14:useLocalDpi xmlns:a14="http://schemas.microsoft.com/office/drawing/2010/main" val="0"/>
              </a:ext>
            </a:extLst>
          </a:blip>
          <a:srcRect/>
          <a:stretch>
            <a:fillRect/>
          </a:stretch>
        </p:blipFill>
        <p:spPr bwMode="auto">
          <a:xfrm>
            <a:off x="16014560" y="38026120"/>
            <a:ext cx="4682331" cy="4161233"/>
          </a:xfrm>
          <a:prstGeom prst="rect">
            <a:avLst/>
          </a:prstGeom>
          <a:noFill/>
          <a:ln>
            <a:noFill/>
          </a:ln>
        </p:spPr>
      </p:pic>
      <p:pic>
        <p:nvPicPr>
          <p:cNvPr id="38" name="Imagine 1"/>
          <p:cNvPicPr/>
          <p:nvPr/>
        </p:nvPicPr>
        <p:blipFill>
          <a:blip r:embed="rId8">
            <a:extLst>
              <a:ext uri="{28A0092B-C50C-407E-A947-70E740481C1C}">
                <a14:useLocalDpi xmlns:a14="http://schemas.microsoft.com/office/drawing/2010/main" val="0"/>
              </a:ext>
            </a:extLst>
          </a:blip>
          <a:srcRect/>
          <a:stretch>
            <a:fillRect/>
          </a:stretch>
        </p:blipFill>
        <p:spPr bwMode="auto">
          <a:xfrm>
            <a:off x="21564600" y="38026119"/>
            <a:ext cx="6697663" cy="3707635"/>
          </a:xfrm>
          <a:prstGeom prst="rect">
            <a:avLst/>
          </a:prstGeom>
          <a:noFill/>
          <a:ln>
            <a:noFill/>
          </a:ln>
        </p:spPr>
      </p:pic>
      <p:sp>
        <p:nvSpPr>
          <p:cNvPr id="39" name="TextBox 38"/>
          <p:cNvSpPr txBox="1"/>
          <p:nvPr/>
        </p:nvSpPr>
        <p:spPr>
          <a:xfrm>
            <a:off x="14629317" y="37119143"/>
            <a:ext cx="7316180" cy="446276"/>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1. </a:t>
            </a:r>
            <a:r>
              <a:rPr lang="ro-RO" sz="2300" b="1" i="1" dirty="0" smtClean="0">
                <a:latin typeface="Arial" panose="020B0604020202020204" pitchFamily="34" charset="0"/>
                <a:cs typeface="Arial" panose="020B0604020202020204" pitchFamily="34" charset="0"/>
              </a:rPr>
              <a:t>Capacană feromonală (AtraRET)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40" name="TextBox 39"/>
          <p:cNvSpPr txBox="1"/>
          <p:nvPr/>
        </p:nvSpPr>
        <p:spPr>
          <a:xfrm>
            <a:off x="22966477" y="37119143"/>
            <a:ext cx="5302570" cy="461665"/>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2. </a:t>
            </a:r>
            <a:r>
              <a:rPr lang="ro-RO" sz="2300" b="1" i="1" dirty="0">
                <a:latin typeface="Arial" panose="020B0604020202020204" pitchFamily="34" charset="0"/>
                <a:cs typeface="Arial" panose="020B0604020202020204" pitchFamily="34" charset="0"/>
              </a:rPr>
              <a:t>Atac de larvă pe frunză</a:t>
            </a:r>
            <a:r>
              <a:rPr lang="ro-RO" sz="2300" b="1" i="1" dirty="0" smtClean="0">
                <a:latin typeface="Arial" panose="020B0604020202020204" pitchFamily="34" charset="0"/>
                <a:cs typeface="Arial" panose="020B0604020202020204" pitchFamily="34" charset="0"/>
              </a:rPr>
              <a:t> </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41" name="TextBox 40"/>
          <p:cNvSpPr txBox="1"/>
          <p:nvPr/>
        </p:nvSpPr>
        <p:spPr>
          <a:xfrm>
            <a:off x="15994795" y="42313153"/>
            <a:ext cx="4702096" cy="446276"/>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3. Atac pe lăstar</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42" name="TextBox 41"/>
          <p:cNvSpPr txBox="1"/>
          <p:nvPr/>
        </p:nvSpPr>
        <p:spPr>
          <a:xfrm>
            <a:off x="21564600" y="41822576"/>
            <a:ext cx="6590020" cy="446276"/>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4. Atac pe frunză și pe fruct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478231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538164" y="5336454"/>
            <a:ext cx="27724100" cy="1938992"/>
          </a:xfrm>
          <a:prstGeom prst="rect">
            <a:avLst/>
          </a:prstGeom>
          <a:noFill/>
        </p:spPr>
        <p:txBody>
          <a:bodyPr wrap="square" rtlCol="0">
            <a:spAutoFit/>
          </a:bodyPr>
          <a:lstStyle/>
          <a:p>
            <a:pPr algn="ct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effectiveness of some biological </a:t>
            </a:r>
            <a:r>
              <a:rPr lang="ro-RO" sz="6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products</a:t>
            </a: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a:t>
            </a:r>
            <a:r>
              <a:rPr lang="ro-RO" sz="6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combating</a:t>
            </a: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the </a:t>
            </a:r>
            <a:r>
              <a:rPr lang="ro-RO" sz="60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attack</a:t>
            </a: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of the fruit skin moth (</a:t>
            </a:r>
            <a:r>
              <a:rPr lang="ro-RO" sz="6000"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Adoxophyes reticulana</a:t>
            </a:r>
            <a:r>
              <a:rPr lang="ro-RO" sz="6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in apple orchards</a:t>
            </a:r>
            <a:endParaRPr lang="en-US" sz="6000" b="1" dirty="0">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p:txBody>
      </p:sp>
      <p:sp>
        <p:nvSpPr>
          <p:cNvPr id="44" name="TextBox 43"/>
          <p:cNvSpPr txBox="1"/>
          <p:nvPr/>
        </p:nvSpPr>
        <p:spPr>
          <a:xfrm>
            <a:off x="3053163" y="7512041"/>
            <a:ext cx="25209101" cy="1708160"/>
          </a:xfrm>
          <a:prstGeom prst="rect">
            <a:avLst/>
          </a:prstGeom>
          <a:noFill/>
        </p:spPr>
        <p:txBody>
          <a:bodyPr wrap="square" rtlCol="0">
            <a:spAutoFit/>
          </a:bodyPr>
          <a:lstStyle/>
          <a:p>
            <a:pPr algn="r">
              <a:spcAft>
                <a:spcPts val="600"/>
              </a:spcAft>
            </a:pPr>
            <a:r>
              <a:rPr lang="ro-RO" sz="3600" b="1" dirty="0" smtClean="0">
                <a:latin typeface="Arial" panose="020B0604020202020204" pitchFamily="34" charset="0"/>
                <a:cs typeface="Arial" panose="020B0604020202020204" pitchFamily="34" charset="0"/>
              </a:rPr>
              <a:t>Cecilia BOLBOSE </a:t>
            </a:r>
            <a:r>
              <a:rPr lang="ro-RO" sz="3600" b="1" baseline="30000" dirty="0" smtClean="0">
                <a:latin typeface="Arial" panose="020B0604020202020204" pitchFamily="34" charset="0"/>
                <a:cs typeface="Arial" panose="020B0604020202020204" pitchFamily="34" charset="0"/>
              </a:rPr>
              <a:t>1</a:t>
            </a:r>
            <a:r>
              <a:rPr lang="ro-RO" sz="3600" b="1" dirty="0">
                <a:latin typeface="Arial" panose="020B0604020202020204" pitchFamily="34" charset="0"/>
                <a:cs typeface="Arial" panose="020B0604020202020204" pitchFamily="34" charset="0"/>
              </a:rPr>
              <a:t>, </a:t>
            </a:r>
            <a:r>
              <a:rPr lang="ro-RO" sz="3600" b="1" dirty="0" smtClean="0">
                <a:latin typeface="Arial" panose="020B0604020202020204" pitchFamily="34" charset="0"/>
                <a:cs typeface="Arial" panose="020B0604020202020204" pitchFamily="34" charset="0"/>
              </a:rPr>
              <a:t>Cezarina NECULA </a:t>
            </a:r>
            <a:r>
              <a:rPr lang="ro-RO" sz="3600" b="1" baseline="30000" dirty="0" smtClean="0">
                <a:latin typeface="Arial" panose="020B0604020202020204" pitchFamily="34" charset="0"/>
                <a:cs typeface="Arial" panose="020B0604020202020204" pitchFamily="34" charset="0"/>
              </a:rPr>
              <a:t>2</a:t>
            </a:r>
          </a:p>
          <a:p>
            <a:pPr algn="r"/>
            <a:r>
              <a:rPr lang="ro-RO" sz="3200" b="1" baseline="30000" dirty="0">
                <a:latin typeface="Arial" panose="020B0604020202020204" pitchFamily="34" charset="0"/>
                <a:cs typeface="Arial" panose="020B0604020202020204" pitchFamily="34" charset="0"/>
              </a:rPr>
              <a:t>1</a:t>
            </a:r>
            <a:r>
              <a:rPr lang="ro-RO" sz="3200" b="1" dirty="0">
                <a:latin typeface="Arial" panose="020B0604020202020204" pitchFamily="34" charset="0"/>
                <a:cs typeface="Arial" panose="020B0604020202020204" pitchFamily="34" charset="0"/>
              </a:rPr>
              <a:t> Fruit Research and Development Station Voinesti</a:t>
            </a:r>
            <a:endParaRPr lang="ro-RO" sz="3200" b="1" dirty="0" smtClean="0">
              <a:latin typeface="Arial" panose="020B0604020202020204" pitchFamily="34" charset="0"/>
              <a:cs typeface="Arial" panose="020B0604020202020204" pitchFamily="34" charset="0"/>
            </a:endParaRPr>
          </a:p>
          <a:p>
            <a:pPr algn="r"/>
            <a:r>
              <a:rPr lang="ro-RO" sz="3200" b="1" baseline="30000" dirty="0" smtClean="0">
                <a:latin typeface="Arial" panose="020B0604020202020204" pitchFamily="34" charset="0"/>
                <a:cs typeface="Arial" panose="020B0604020202020204" pitchFamily="34" charset="0"/>
              </a:rPr>
              <a:t>2 </a:t>
            </a:r>
            <a:r>
              <a:rPr lang="ro-RO" sz="3200" b="1" dirty="0">
                <a:latin typeface="Arial" panose="020B0604020202020204" pitchFamily="34" charset="0"/>
                <a:cs typeface="Arial" panose="020B0604020202020204" pitchFamily="34" charset="0"/>
              </a:rPr>
              <a:t>University Valahia of Targoviste</a:t>
            </a:r>
            <a:endParaRPr lang="ro-RO" sz="3200" b="1" i="1" baseline="30000" dirty="0">
              <a:solidFill>
                <a:srgbClr val="FF0000"/>
              </a:solidFill>
              <a:latin typeface="Arial" panose="020B0604020202020204" pitchFamily="34" charset="0"/>
              <a:ea typeface="Arial" charset="0"/>
              <a:cs typeface="Arial" panose="020B0604020202020204" pitchFamily="34" charset="0"/>
            </a:endParaRPr>
          </a:p>
        </p:txBody>
      </p:sp>
      <p:sp>
        <p:nvSpPr>
          <p:cNvPr id="45" name="TextBox 44"/>
          <p:cNvSpPr txBox="1"/>
          <p:nvPr/>
        </p:nvSpPr>
        <p:spPr>
          <a:xfrm>
            <a:off x="538164" y="9243846"/>
            <a:ext cx="27724101" cy="4847481"/>
          </a:xfrm>
          <a:prstGeom prst="rect">
            <a:avLst/>
          </a:prstGeom>
          <a:noFill/>
        </p:spPr>
        <p:txBody>
          <a:bodyPr wrap="square" rtlCol="0">
            <a:spAutoFit/>
          </a:bodyPr>
          <a:lstStyle/>
          <a:p>
            <a:pPr indent="457200">
              <a:spcAft>
                <a:spcPts val="600"/>
              </a:spcAft>
            </a:pP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INTRODUCTION</a:t>
            </a:r>
          </a:p>
          <a:p>
            <a:pPr indent="457200" algn="just"/>
            <a:r>
              <a:rPr lang="ro-RO" sz="2400" b="1" dirty="0" smtClean="0">
                <a:latin typeface="Arial" panose="020B0604020202020204" pitchFamily="34" charset="0"/>
                <a:cs typeface="Arial" panose="020B0604020202020204" pitchFamily="34" charset="0"/>
              </a:rPr>
              <a:t>The </a:t>
            </a:r>
            <a:r>
              <a:rPr lang="ro-RO" sz="2400" b="1" dirty="0">
                <a:latin typeface="Arial" panose="020B0604020202020204" pitchFamily="34" charset="0"/>
                <a:cs typeface="Arial" panose="020B0604020202020204" pitchFamily="34" charset="0"/>
              </a:rPr>
              <a:t>apple cultivation in the Dâmbovița fruit basin has expanded with priority due to the influence of the Voinești Station, both in terms of cultivated area and in terms of the share of research approached on this species.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In most apple orchards, there has been an alarming increase in the frequency of attack by the fruit moth  of </a:t>
            </a:r>
            <a:r>
              <a:rPr lang="ro-RO" sz="2400" b="1" i="1" dirty="0">
                <a:latin typeface="Arial" panose="020B0604020202020204" pitchFamily="34" charset="0"/>
                <a:cs typeface="Arial" panose="020B0604020202020204" pitchFamily="34" charset="0"/>
              </a:rPr>
              <a:t>Adoxophyes reticulana Hb in recent years.</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main causes that caused this situation were: the lack of winter treatments and the accumulation of an important biological reserve.</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Favorable climatic conditions contributed to the spread of the attack on most apple varieties.</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fruit skin moth (</a:t>
            </a:r>
            <a:r>
              <a:rPr lang="ro-RO" sz="2400" b="1" i="1" dirty="0">
                <a:latin typeface="Arial" panose="020B0604020202020204" pitchFamily="34" charset="0"/>
                <a:cs typeface="Arial" panose="020B0604020202020204" pitchFamily="34" charset="0"/>
              </a:rPr>
              <a:t>Adoxophyes reticulana Hb</a:t>
            </a:r>
            <a:r>
              <a:rPr lang="ro-RO" sz="2400" b="1" dirty="0">
                <a:latin typeface="Arial" panose="020B0604020202020204" pitchFamily="34" charset="0"/>
                <a:cs typeface="Arial" panose="020B0604020202020204" pitchFamily="34" charset="0"/>
              </a:rPr>
              <a:t>.) has 2 generations/year during the growing season, causing significant losses in apple orchards, i.e. no phytosanitary treatments are applied to combat it.</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attack is triggered differently from one year to another depending on the evolution and biological reserve of the pest. In addition to decreasing the amount of fruits, the fruits remain on the tree, especially after the attack from the second generation that depreciates the quality, the attacked fruits must be completely eliminated (</a:t>
            </a:r>
            <a:r>
              <a:rPr lang="ro-RO" sz="2400" b="1" dirty="0" smtClean="0">
                <a:latin typeface="Arial" panose="020B0604020202020204" pitchFamily="34" charset="0"/>
                <a:cs typeface="Arial" panose="020B0604020202020204" pitchFamily="34" charset="0"/>
              </a:rPr>
              <a:t>Fig. </a:t>
            </a:r>
            <a:r>
              <a:rPr lang="ro-RO" sz="2400" b="1" dirty="0">
                <a:latin typeface="Arial" panose="020B0604020202020204" pitchFamily="34" charset="0"/>
                <a:cs typeface="Arial" panose="020B0604020202020204" pitchFamily="34" charset="0"/>
              </a:rPr>
              <a:t>2).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studies and research approached within the Phytoprotection Laboratory have established the evolution of the pest in each generation, but also of the biological products with high effectiveness in combating it. </a:t>
            </a:r>
            <a:endParaRPr lang="en-US" sz="2400" b="1" dirty="0">
              <a:latin typeface="Arial" panose="020B0604020202020204" pitchFamily="34" charset="0"/>
              <a:cs typeface="Arial" panose="020B0604020202020204" pitchFamily="34" charset="0"/>
            </a:endParaRPr>
          </a:p>
        </p:txBody>
      </p:sp>
      <p:sp>
        <p:nvSpPr>
          <p:cNvPr id="46" name="TextBox 45"/>
          <p:cNvSpPr txBox="1"/>
          <p:nvPr/>
        </p:nvSpPr>
        <p:spPr>
          <a:xfrm>
            <a:off x="528980" y="14082310"/>
            <a:ext cx="27724099" cy="4847481"/>
          </a:xfrm>
          <a:prstGeom prst="rect">
            <a:avLst/>
          </a:prstGeom>
          <a:noFill/>
        </p:spPr>
        <p:txBody>
          <a:bodyPr wrap="square" rtlCol="0">
            <a:spAutoFit/>
          </a:bodyPr>
          <a:lstStyle/>
          <a:p>
            <a:pPr indent="457200">
              <a:spcAft>
                <a:spcPts val="600"/>
              </a:spcAft>
            </a:pPr>
            <a:r>
              <a:rPr lang="ro-RO" sz="40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MATERIALS </a:t>
            </a:r>
            <a:r>
              <a:rPr lang="ro-RO" sz="4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METHODS</a:t>
            </a:r>
            <a:endParaRPr lang="ro-RO" sz="4000" b="1" dirty="0">
              <a:solidFill>
                <a:srgbClr val="8000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The </a:t>
            </a:r>
            <a:r>
              <a:rPr lang="ro-RO" sz="2400" b="1" dirty="0">
                <a:latin typeface="Arial" panose="020B0604020202020204" pitchFamily="34" charset="0"/>
                <a:cs typeface="Arial" panose="020B0604020202020204" pitchFamily="34" charset="0"/>
              </a:rPr>
              <a:t>research was carried out between 2024 and 2025, monitoring the evolution of the biological cycle, warning of treatments and establishing the effectiveness of the products used to combat it. </a:t>
            </a:r>
            <a:r>
              <a:rPr lang="ro-RO" sz="2400" b="1" dirty="0" smtClean="0">
                <a:latin typeface="Arial" panose="020B0604020202020204" pitchFamily="34" charset="0"/>
                <a:cs typeface="Arial" panose="020B0604020202020204" pitchFamily="34" charset="0"/>
              </a:rPr>
              <a:t>Alternative </a:t>
            </a:r>
            <a:r>
              <a:rPr lang="ro-RO" sz="2400" b="1" dirty="0">
                <a:latin typeface="Arial" panose="020B0604020202020204" pitchFamily="34" charset="0"/>
                <a:cs typeface="Arial" panose="020B0604020202020204" pitchFamily="34" charset="0"/>
              </a:rPr>
              <a:t>strategies have been adapted to combat this, using biological products aimed at significantly reducing the chemical factor, but also developing less polluting methods and means in order to protect the environment and obtain healthy harvests.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experience was organized in a plot of farm no. 1 of SCDP Voinești for varieties with genetic resistance to diseases: 'Romus 3'; 'Inedit';  'Iris', 'Remar', 'Real', 'Dacian', 'Florina'. </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biology of the skin moth was followed by repeated observations made in the orchard, as well as with the help of </a:t>
            </a:r>
            <a:r>
              <a:rPr lang="ro-RO" sz="2400" b="1" dirty="0" smtClean="0">
                <a:latin typeface="Arial" panose="020B0604020202020204" pitchFamily="34" charset="0"/>
                <a:cs typeface="Arial" panose="020B0604020202020204" pitchFamily="34" charset="0"/>
              </a:rPr>
              <a:t>ATRARET </a:t>
            </a:r>
            <a:r>
              <a:rPr lang="ro-RO" sz="2400" b="1" dirty="0">
                <a:latin typeface="Arial" panose="020B0604020202020204" pitchFamily="34" charset="0"/>
                <a:cs typeface="Arial" panose="020B0604020202020204" pitchFamily="34" charset="0"/>
              </a:rPr>
              <a:t>pheromone traps, placed on the trees with attack. The observations were made, both in the experimental orchards where warning treatments were applied with various new products to combat the insect and periodic observations after treatment, but also in private orchards.</a:t>
            </a:r>
            <a:endParaRPr lang="en-US" sz="2400" b="1" dirty="0">
              <a:latin typeface="Arial" panose="020B0604020202020204" pitchFamily="34" charset="0"/>
              <a:cs typeface="Arial" panose="020B0604020202020204" pitchFamily="34" charset="0"/>
            </a:endParaRPr>
          </a:p>
          <a:p>
            <a:pPr indent="457200" algn="just"/>
            <a:r>
              <a:rPr lang="ro-RO" sz="2400" b="1" dirty="0">
                <a:latin typeface="Arial" panose="020B0604020202020204" pitchFamily="34" charset="0"/>
                <a:cs typeface="Arial" panose="020B0604020202020204" pitchFamily="34" charset="0"/>
              </a:rPr>
              <a:t>The trees are grafted on the MM 106 rootstock. The shape of the crown is a free palmette, with a planting distance of 4x2 m, the intervals between the rows of trees being kept grassed, and herbicides were used one at a time to control weeds. Tree age 20 years. </a:t>
            </a:r>
            <a:endParaRPr lang="en-US" sz="2400" b="1" dirty="0" smtClean="0">
              <a:latin typeface="Arial" panose="020B0604020202020204" pitchFamily="34"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The number of trees in a variant was 5 (one tree – one repetition): the number of treatments applied was 4 (2 treatments/generation) with a quantity of solution applied of 1500 l/ha.</a:t>
            </a:r>
            <a:endParaRPr lang="en-US" sz="2400" b="1" dirty="0" smtClean="0">
              <a:latin typeface="Arial" panose="020B0604020202020204" pitchFamily="34"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Efficacy </a:t>
            </a:r>
            <a:r>
              <a:rPr lang="ro-RO" sz="2400" b="1" dirty="0">
                <a:latin typeface="Arial" panose="020B0604020202020204" pitchFamily="34" charset="0"/>
                <a:cs typeface="Arial" panose="020B0604020202020204" pitchFamily="34" charset="0"/>
              </a:rPr>
              <a:t>observations were made 5-6 days after each treatment on both young leaves, annual shoots and fruits at different stages of development.</a:t>
            </a:r>
            <a:endParaRPr lang="ro-RO" sz="2400" b="1" dirty="0">
              <a:solidFill>
                <a:srgbClr val="FF0000"/>
              </a:solidFill>
              <a:latin typeface="Arial" panose="020B0604020202020204" pitchFamily="34" charset="0"/>
              <a:ea typeface="Arial" charset="0"/>
              <a:cs typeface="Arial" panose="020B0604020202020204" pitchFamily="34" charset="0"/>
            </a:endParaRPr>
          </a:p>
        </p:txBody>
      </p:sp>
      <p:sp>
        <p:nvSpPr>
          <p:cNvPr id="47" name="TextBox 46"/>
          <p:cNvSpPr txBox="1"/>
          <p:nvPr/>
        </p:nvSpPr>
        <p:spPr>
          <a:xfrm>
            <a:off x="519970" y="18897005"/>
            <a:ext cx="27714917" cy="3370153"/>
          </a:xfrm>
          <a:prstGeom prst="rect">
            <a:avLst/>
          </a:prstGeom>
          <a:noFill/>
        </p:spPr>
        <p:txBody>
          <a:bodyPr wrap="square" rtlCol="0">
            <a:spAutoFit/>
          </a:bodyPr>
          <a:lstStyle/>
          <a:p>
            <a:pPr indent="457200">
              <a:spcAft>
                <a:spcPts val="600"/>
              </a:spcAft>
            </a:pPr>
            <a:r>
              <a:rPr lang="ro-RO" sz="4000" b="1" dirty="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RESULTS AND </a:t>
            </a:r>
            <a:r>
              <a:rPr lang="ro-RO" sz="4000" b="1" dirty="0" smtClean="0">
                <a:solidFill>
                  <a:srgbClr val="8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DISCUSSIONS</a:t>
            </a:r>
            <a:endParaRPr lang="ro-RO" sz="4000" b="1" dirty="0" smtClean="0">
              <a:solidFill>
                <a:srgbClr val="800000"/>
              </a:solidFill>
              <a:effectLst>
                <a:outerShdw blurRad="38100" dist="38100" dir="2700000" algn="tl">
                  <a:srgbClr val="000000">
                    <a:alpha val="43137"/>
                  </a:srgbClr>
                </a:outerShdw>
              </a:effectLst>
              <a:latin typeface="Arial" panose="020B0604020202020204" pitchFamily="34" charset="0"/>
              <a:ea typeface="Arial" charset="0"/>
              <a:cs typeface="Arial" panose="020B0604020202020204" pitchFamily="34" charset="0"/>
            </a:endParaRPr>
          </a:p>
          <a:p>
            <a:pPr indent="457200" algn="just"/>
            <a:r>
              <a:rPr lang="ro-RO" sz="2400" b="1" dirty="0" smtClean="0">
                <a:latin typeface="Arial" panose="020B0604020202020204" pitchFamily="34" charset="0"/>
                <a:cs typeface="Arial" panose="020B0604020202020204" pitchFamily="34" charset="0"/>
              </a:rPr>
              <a:t>Molia </a:t>
            </a:r>
            <a:r>
              <a:rPr lang="ro-RO" sz="2400" b="1" dirty="0">
                <a:latin typeface="Arial" panose="020B0604020202020204" pitchFamily="34" charset="0"/>
                <a:cs typeface="Arial" panose="020B0604020202020204" pitchFamily="34" charset="0"/>
              </a:rPr>
              <a:t>pieliței fructelor (</a:t>
            </a:r>
            <a:r>
              <a:rPr lang="ro-RO" sz="2400" b="1" i="1" dirty="0">
                <a:latin typeface="Arial" panose="020B0604020202020204" pitchFamily="34" charset="0"/>
                <a:cs typeface="Arial" panose="020B0604020202020204" pitchFamily="34" charset="0"/>
              </a:rPr>
              <a:t>Adoxophyes reticulana Hb. sin Adoxophyes orana Fish. non Rose</a:t>
            </a:r>
            <a:r>
              <a:rPr lang="ro-RO" sz="2400" b="1" dirty="0">
                <a:latin typeface="Arial" panose="020B0604020202020204" pitchFamily="34" charset="0"/>
                <a:cs typeface="Arial" panose="020B0604020202020204" pitchFamily="34" charset="0"/>
              </a:rPr>
              <a:t>.) aparține ordinului </a:t>
            </a:r>
            <a:r>
              <a:rPr lang="ro-RO" sz="2400" b="1" dirty="0" smtClean="0">
                <a:latin typeface="Arial" panose="020B0604020202020204" pitchFamily="34" charset="0"/>
                <a:cs typeface="Arial" panose="020B0604020202020204" pitchFamily="34" charset="0"/>
              </a:rPr>
              <a:t>Torticidae. </a:t>
            </a:r>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biology of the pest was studied through periodic visual observations made in the orchard, as well as with the help of pheromone attractants (</a:t>
            </a:r>
            <a:r>
              <a:rPr lang="en-GB" sz="2400" b="1" dirty="0" smtClean="0">
                <a:latin typeface="Arial" panose="020B0604020202020204" pitchFamily="34" charset="0"/>
                <a:cs typeface="Arial" panose="020B0604020202020204" pitchFamily="34" charset="0"/>
              </a:rPr>
              <a:t>Fi</a:t>
            </a:r>
            <a:r>
              <a:rPr lang="ro-RO" sz="2400" b="1" dirty="0" smtClean="0">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1). </a:t>
            </a:r>
            <a:endParaRPr lang="en-US" sz="2400" b="1" dirty="0">
              <a:latin typeface="Arial" panose="020B0604020202020204" pitchFamily="34" charset="0"/>
              <a:cs typeface="Arial" panose="020B0604020202020204" pitchFamily="34" charset="0"/>
            </a:endParaRPr>
          </a:p>
          <a:p>
            <a:pPr indent="457200" algn="just"/>
            <a:r>
              <a:rPr lang="en-GB" sz="2400" b="1" dirty="0">
                <a:latin typeface="Arial" panose="020B0604020202020204" pitchFamily="34" charset="0"/>
                <a:cs typeface="Arial" panose="020B0604020202020204" pitchFamily="34" charset="0"/>
              </a:rPr>
              <a:t>The insect develops 2 generations per year between April and September. It winters as an incompletely developed larva (stage </a:t>
            </a:r>
            <a:r>
              <a:rPr lang="en-GB" sz="2400" b="1" dirty="0" err="1">
                <a:latin typeface="Arial" panose="020B0604020202020204" pitchFamily="34" charset="0"/>
                <a:cs typeface="Arial" panose="020B0604020202020204" pitchFamily="34" charset="0"/>
              </a:rPr>
              <a:t>L3</a:t>
            </a:r>
            <a:r>
              <a:rPr lang="en-GB" sz="2400" b="1" dirty="0">
                <a:latin typeface="Arial" panose="020B0604020202020204" pitchFamily="34" charset="0"/>
                <a:cs typeface="Arial" panose="020B0604020202020204" pitchFamily="34" charset="0"/>
              </a:rPr>
              <a:t>) in a silky cocoon, in the crown of trees, on the trunk, or on the surface of the soil. </a:t>
            </a:r>
            <a:endParaRPr lang="en-US" sz="2400" b="1" dirty="0">
              <a:latin typeface="Arial" panose="020B0604020202020204" pitchFamily="34" charset="0"/>
              <a:cs typeface="Arial" panose="020B0604020202020204" pitchFamily="34" charset="0"/>
            </a:endParaRPr>
          </a:p>
          <a:p>
            <a:pPr indent="457200" algn="just"/>
            <a:r>
              <a:rPr lang="en-GB" sz="2400" b="1" dirty="0">
                <a:latin typeface="Arial" panose="020B0604020202020204" pitchFamily="34" charset="0"/>
                <a:cs typeface="Arial" panose="020B0604020202020204" pitchFamily="34" charset="0"/>
              </a:rPr>
              <a:t>In early spring the larvae become active, feeding inside the fruit buds, in the "pink bud" </a:t>
            </a:r>
            <a:r>
              <a:rPr lang="en-GB" sz="2400" b="1" dirty="0" err="1">
                <a:latin typeface="Arial" panose="020B0604020202020204" pitchFamily="34" charset="0"/>
                <a:cs typeface="Arial" panose="020B0604020202020204" pitchFamily="34" charset="0"/>
              </a:rPr>
              <a:t>phenophase</a:t>
            </a:r>
            <a:r>
              <a:rPr lang="en-GB" sz="2400" b="1" dirty="0">
                <a:latin typeface="Arial" panose="020B0604020202020204" pitchFamily="34" charset="0"/>
                <a:cs typeface="Arial" panose="020B0604020202020204" pitchFamily="34" charset="0"/>
              </a:rPr>
              <a:t> the first hibernating larvae were observed in the orchard (</a:t>
            </a:r>
            <a:r>
              <a:rPr lang="en-GB" sz="2400" b="1" dirty="0" smtClean="0">
                <a:latin typeface="Arial" panose="020B0604020202020204" pitchFamily="34" charset="0"/>
                <a:cs typeface="Arial" panose="020B0604020202020204" pitchFamily="34" charset="0"/>
              </a:rPr>
              <a:t>Fig</a:t>
            </a:r>
            <a:r>
              <a:rPr lang="ro-RO" sz="2400" b="1" dirty="0" smtClean="0">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2, 3). </a:t>
            </a:r>
            <a:endParaRPr lang="en-US" sz="2400" b="1" dirty="0">
              <a:latin typeface="Arial" panose="020B0604020202020204" pitchFamily="34" charset="0"/>
              <a:cs typeface="Arial" panose="020B0604020202020204" pitchFamily="34" charset="0"/>
            </a:endParaRPr>
          </a:p>
          <a:p>
            <a:pPr indent="457200" algn="just"/>
            <a:r>
              <a:rPr lang="en-GB" sz="2400" b="1" dirty="0">
                <a:latin typeface="Arial" panose="020B0604020202020204" pitchFamily="34" charset="0"/>
                <a:cs typeface="Arial" panose="020B0604020202020204" pitchFamily="34" charset="0"/>
              </a:rPr>
              <a:t>Having reached the last larval phase (</a:t>
            </a:r>
            <a:r>
              <a:rPr lang="en-GB" sz="2400" b="1" dirty="0" err="1">
                <a:latin typeface="Arial" panose="020B0604020202020204" pitchFamily="34" charset="0"/>
                <a:cs typeface="Arial" panose="020B0604020202020204" pitchFamily="34" charset="0"/>
              </a:rPr>
              <a:t>L5</a:t>
            </a:r>
            <a:r>
              <a:rPr lang="en-GB" sz="2400" b="1" dirty="0">
                <a:latin typeface="Arial" panose="020B0604020202020204" pitchFamily="34" charset="0"/>
                <a:cs typeface="Arial" panose="020B0604020202020204" pitchFamily="34" charset="0"/>
              </a:rPr>
              <a:t>), they are hatched into a silky cocoon, and the first butterflies appear at the end of May – beginning of June (</a:t>
            </a:r>
            <a:r>
              <a:rPr lang="en-GB" sz="2400" b="1" dirty="0" smtClean="0">
                <a:latin typeface="Arial" panose="020B0604020202020204" pitchFamily="34" charset="0"/>
                <a:cs typeface="Arial" panose="020B0604020202020204" pitchFamily="34" charset="0"/>
              </a:rPr>
              <a:t>Fig</a:t>
            </a:r>
            <a:r>
              <a:rPr lang="ro-RO" sz="2400" b="1" dirty="0" smtClean="0">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3). Under the conditions of </a:t>
            </a:r>
            <a:r>
              <a:rPr lang="en-GB" sz="2400" b="1" dirty="0" err="1">
                <a:latin typeface="Arial" panose="020B0604020202020204" pitchFamily="34" charset="0"/>
                <a:cs typeface="Arial" panose="020B0604020202020204" pitchFamily="34" charset="0"/>
              </a:rPr>
              <a:t>Voinești</a:t>
            </a:r>
            <a:r>
              <a:rPr lang="en-GB" sz="2400" b="1" dirty="0">
                <a:latin typeface="Arial" panose="020B0604020202020204" pitchFamily="34" charset="0"/>
                <a:cs typeface="Arial" panose="020B0604020202020204" pitchFamily="34" charset="0"/>
              </a:rPr>
              <a:t>, the beginning of the flight of the first generation was recorded on May 20 in 2024 and May 30 in 2025. (</a:t>
            </a:r>
            <a:r>
              <a:rPr lang="en-GB" sz="2400" b="1" dirty="0" smtClean="0">
                <a:latin typeface="Arial" panose="020B0604020202020204" pitchFamily="34" charset="0"/>
                <a:cs typeface="Arial" panose="020B0604020202020204" pitchFamily="34" charset="0"/>
              </a:rPr>
              <a:t>Tab</a:t>
            </a:r>
            <a:r>
              <a:rPr lang="ro-RO" sz="2400" b="1" dirty="0" smtClean="0">
                <a:latin typeface="Arial" panose="020B0604020202020204" pitchFamily="34" charset="0"/>
                <a:cs typeface="Arial" panose="020B0604020202020204" pitchFamily="34" charset="0"/>
              </a:rPr>
              <a:t>.</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1).</a:t>
            </a:r>
            <a:endParaRPr lang="ro-RO" sz="2400" b="1" dirty="0">
              <a:solidFill>
                <a:srgbClr val="FF0000"/>
              </a:solidFill>
              <a:latin typeface="Arial" panose="020B0604020202020204" pitchFamily="34" charset="0"/>
              <a:ea typeface="Arial" charset="0"/>
              <a:cs typeface="Arial" panose="020B0604020202020204" pitchFamily="34" charset="0"/>
            </a:endParaRPr>
          </a:p>
        </p:txBody>
      </p:sp>
      <p:grpSp>
        <p:nvGrpSpPr>
          <p:cNvPr id="48" name="Group 47"/>
          <p:cNvGrpSpPr/>
          <p:nvPr/>
        </p:nvGrpSpPr>
        <p:grpSpPr>
          <a:xfrm>
            <a:off x="2567" y="4856823"/>
            <a:ext cx="28797858" cy="197853"/>
            <a:chOff x="2567" y="4736508"/>
            <a:chExt cx="28797858" cy="197853"/>
          </a:xfrm>
        </p:grpSpPr>
        <p:cxnSp>
          <p:nvCxnSpPr>
            <p:cNvPr id="49" name="Straight Connector 48"/>
            <p:cNvCxnSpPr/>
            <p:nvPr/>
          </p:nvCxnSpPr>
          <p:spPr>
            <a:xfrm>
              <a:off x="2567" y="4736508"/>
              <a:ext cx="28797858" cy="0"/>
            </a:xfrm>
            <a:prstGeom prst="line">
              <a:avLst/>
            </a:prstGeom>
            <a:ln w="1270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567" y="4808769"/>
              <a:ext cx="28797858" cy="0"/>
            </a:xfrm>
            <a:prstGeom prst="line">
              <a:avLst/>
            </a:prstGeom>
            <a:ln w="1270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567" y="4934361"/>
              <a:ext cx="28797858" cy="0"/>
            </a:xfrm>
            <a:prstGeom prst="line">
              <a:avLst/>
            </a:prstGeom>
            <a:ln w="1270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3676650" y="988507"/>
            <a:ext cx="21107400" cy="3785652"/>
          </a:xfrm>
          <a:prstGeom prst="rect">
            <a:avLst/>
          </a:prstGeom>
          <a:noFill/>
        </p:spPr>
        <p:txBody>
          <a:bodyPr wrap="square" rtlCol="0">
            <a:spAutoFit/>
          </a:bodyPr>
          <a:lstStyle/>
          <a:p>
            <a:pPr algn="ctr"/>
            <a:r>
              <a:rPr lang="en-US" sz="5400" b="1" dirty="0">
                <a:latin typeface="Arial Black" panose="020B0A04020102020204" pitchFamily="34" charset="0"/>
              </a:rPr>
              <a:t>The 5th Edition of the Annual Conference</a:t>
            </a:r>
          </a:p>
          <a:p>
            <a:pPr algn="ctr">
              <a:spcBef>
                <a:spcPts val="1200"/>
              </a:spcBef>
              <a:spcAft>
                <a:spcPts val="1200"/>
              </a:spcAft>
            </a:pPr>
            <a:r>
              <a:rPr lang="en-US" sz="5600" b="1" dirty="0" smtClean="0">
                <a:latin typeface="Arial Black" panose="020B0A04020102020204" pitchFamily="34" charset="0"/>
              </a:rPr>
              <a:t>“ROMANIAN AGRICULTURAL AND FORESTRY RESEARCH: ACHIEVEMENTS AND </a:t>
            </a:r>
            <a:r>
              <a:rPr lang="en-US" sz="5600" b="1" dirty="0" err="1" smtClean="0">
                <a:latin typeface="Arial Black" panose="020B0A04020102020204" pitchFamily="34" charset="0"/>
              </a:rPr>
              <a:t>PROSPECTIVES</a:t>
            </a:r>
            <a:r>
              <a:rPr lang="en-US" sz="5600" b="1" dirty="0" smtClean="0">
                <a:latin typeface="Arial Black" panose="020B0A04020102020204" pitchFamily="34" charset="0"/>
              </a:rPr>
              <a:t>” </a:t>
            </a:r>
            <a:endParaRPr lang="ro-RO" sz="5600" b="1" dirty="0">
              <a:latin typeface="Arial Black" panose="020B0A04020102020204" pitchFamily="34" charset="0"/>
            </a:endParaRPr>
          </a:p>
          <a:p>
            <a:pPr algn="ctr"/>
            <a:r>
              <a:rPr lang="en-US" sz="5400" b="1" dirty="0">
                <a:latin typeface="Arial Black" panose="020B0A04020102020204" pitchFamily="34" charset="0"/>
              </a:rPr>
              <a:t>May 28, 2026</a:t>
            </a:r>
          </a:p>
        </p:txBody>
      </p:sp>
      <p:pic>
        <p:nvPicPr>
          <p:cNvPr id="53" name="Picture 52"/>
          <p:cNvPicPr/>
          <p:nvPr/>
        </p:nvPicPr>
        <p:blipFill>
          <a:blip r:embed="rId2">
            <a:extLst>
              <a:ext uri="{28A0092B-C50C-407E-A947-70E740481C1C}">
                <a14:useLocalDpi xmlns:a14="http://schemas.microsoft.com/office/drawing/2010/main" val="0"/>
              </a:ext>
            </a:extLst>
          </a:blip>
          <a:srcRect/>
          <a:stretch>
            <a:fillRect/>
          </a:stretch>
        </p:blipFill>
        <p:spPr bwMode="auto">
          <a:xfrm>
            <a:off x="921065" y="453463"/>
            <a:ext cx="2582231" cy="3576425"/>
          </a:xfrm>
          <a:prstGeom prst="rect">
            <a:avLst/>
          </a:prstGeom>
          <a:noFill/>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0829" y="753044"/>
            <a:ext cx="2952937" cy="3042420"/>
          </a:xfrm>
          <a:prstGeom prst="rect">
            <a:avLst/>
          </a:prstGeom>
        </p:spPr>
      </p:pic>
      <p:sp>
        <p:nvSpPr>
          <p:cNvPr id="55" name="TextBox 54"/>
          <p:cNvSpPr txBox="1"/>
          <p:nvPr/>
        </p:nvSpPr>
        <p:spPr>
          <a:xfrm>
            <a:off x="524391" y="22274236"/>
            <a:ext cx="13862047" cy="5632311"/>
          </a:xfrm>
          <a:prstGeom prst="rect">
            <a:avLst/>
          </a:prstGeom>
          <a:noFill/>
        </p:spPr>
        <p:txBody>
          <a:bodyPr wrap="square" rtlCol="0">
            <a:spAutoFit/>
          </a:bodyPr>
          <a:lstStyle/>
          <a:p>
            <a:pPr indent="457200" algn="just"/>
            <a:r>
              <a:rPr lang="en-GB" sz="2400" b="1" dirty="0">
                <a:latin typeface="Arial" panose="020B0604020202020204" pitchFamily="34" charset="0"/>
                <a:cs typeface="Arial" panose="020B0604020202020204" pitchFamily="34" charset="0"/>
              </a:rPr>
              <a:t>The duration of each generation lasts 30-40 days, being greatly influenced by the evolution of the temperature (biological threshold of the pest: </a:t>
            </a:r>
            <a:r>
              <a:rPr lang="en-GB" sz="2400" b="1" dirty="0" err="1">
                <a:latin typeface="Arial" panose="020B0604020202020204" pitchFamily="34" charset="0"/>
                <a:cs typeface="Arial" panose="020B0604020202020204" pitchFamily="34" charset="0"/>
              </a:rPr>
              <a:t>100C</a:t>
            </a:r>
            <a:r>
              <a:rPr lang="en-GB" sz="2400" b="1" dirty="0">
                <a:latin typeface="Arial" panose="020B0604020202020204" pitchFamily="34" charset="0"/>
                <a:cs typeface="Arial" panose="020B0604020202020204" pitchFamily="34" charset="0"/>
              </a:rPr>
              <a:t>). </a:t>
            </a:r>
            <a:r>
              <a:rPr lang="en-GB" sz="2400" b="1" dirty="0" err="1">
                <a:latin typeface="Arial" panose="020B0604020202020204" pitchFamily="34" charset="0"/>
                <a:cs typeface="Arial" panose="020B0604020202020204" pitchFamily="34" charset="0"/>
              </a:rPr>
              <a:t>Polla</a:t>
            </a:r>
            <a:r>
              <a:rPr lang="en-GB" sz="2400" b="1" dirty="0">
                <a:latin typeface="Arial" panose="020B0604020202020204" pitchFamily="34" charset="0"/>
                <a:cs typeface="Arial" panose="020B0604020202020204" pitchFamily="34" charset="0"/>
              </a:rPr>
              <a:t> is deposited on the leaves, less often on the young fruits, and the second generation appears in the first decade of August, which is more numerous and harmful (</a:t>
            </a:r>
            <a:r>
              <a:rPr lang="en-GB" sz="2400" b="1" dirty="0" smtClean="0">
                <a:latin typeface="Arial" panose="020B0604020202020204" pitchFamily="34" charset="0"/>
                <a:cs typeface="Arial" panose="020B0604020202020204" pitchFamily="34" charset="0"/>
              </a:rPr>
              <a:t>Fi</a:t>
            </a:r>
            <a:r>
              <a:rPr lang="ro-RO" sz="2400" b="1" dirty="0" smtClean="0">
                <a:latin typeface="Arial" panose="020B0604020202020204" pitchFamily="34" charset="0"/>
                <a:cs typeface="Arial" panose="020B0604020202020204" pitchFamily="34" charset="0"/>
              </a:rPr>
              <a:t>g.</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4). </a:t>
            </a:r>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use of pheromone attractants completed the method of visual observations in attack orchards. </a:t>
            </a:r>
            <a:endParaRPr lang="ro-RO" sz="2400" b="1" dirty="0" smtClean="0">
              <a:latin typeface="Arial" panose="020B0604020202020204" pitchFamily="34" charset="0"/>
              <a:cs typeface="Arial" panose="020B0604020202020204" pitchFamily="34" charset="0"/>
            </a:endParaRPr>
          </a:p>
          <a:p>
            <a:pPr indent="457200" algn="just"/>
            <a:r>
              <a:rPr lang="en-GB" sz="2400" b="1" dirty="0" smtClean="0">
                <a:latin typeface="Arial" panose="020B0604020202020204" pitchFamily="34" charset="0"/>
                <a:cs typeface="Arial" panose="020B0604020202020204" pitchFamily="34" charset="0"/>
              </a:rPr>
              <a:t>Traps </a:t>
            </a:r>
            <a:r>
              <a:rPr lang="en-GB" sz="2400" b="1" dirty="0">
                <a:latin typeface="Arial" panose="020B0604020202020204" pitchFamily="34" charset="0"/>
                <a:cs typeface="Arial" panose="020B0604020202020204" pitchFamily="34" charset="0"/>
              </a:rPr>
              <a:t>were used, with the specific </a:t>
            </a:r>
            <a:r>
              <a:rPr lang="en-GB" sz="2400" b="1" dirty="0" smtClean="0">
                <a:latin typeface="Arial" panose="020B0604020202020204" pitchFamily="34" charset="0"/>
                <a:cs typeface="Arial" panose="020B0604020202020204" pitchFamily="34" charset="0"/>
              </a:rPr>
              <a:t>AT</a:t>
            </a:r>
            <a:r>
              <a:rPr lang="ro-RO" sz="2400" b="1" dirty="0" smtClean="0">
                <a:latin typeface="Arial" panose="020B0604020202020204" pitchFamily="34" charset="0"/>
                <a:cs typeface="Arial" panose="020B0604020202020204" pitchFamily="34" charset="0"/>
              </a:rPr>
              <a:t>R</a:t>
            </a:r>
            <a:r>
              <a:rPr lang="en-GB" sz="2400" b="1" dirty="0" err="1" smtClean="0">
                <a:latin typeface="Arial" panose="020B0604020202020204" pitchFamily="34" charset="0"/>
                <a:cs typeface="Arial" panose="020B0604020202020204" pitchFamily="34" charset="0"/>
              </a:rPr>
              <a:t>ARET</a:t>
            </a:r>
            <a:r>
              <a:rPr lang="en-GB" sz="2400" b="1" dirty="0" smtClean="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pheromone, at a norm of 3 traps/hectare, with two weekly readings. The pheromones changed every 45 days throughout the vegetation period. Observation period May 10-September 10. The reading of the captured male butterflies led to the establishment of the following parameters of insect biology and the warning of treatments: the presence of the harmful species and the estimation of the risk of attack (numerical density); the beginning and end of flight at each generation; the beginning of laying and the optimal times of application of treatments. </a:t>
            </a:r>
            <a:endParaRPr lang="ro-RO" sz="2400" b="1" dirty="0" smtClean="0">
              <a:latin typeface="Arial" panose="020B0604020202020204" pitchFamily="34" charset="0"/>
              <a:cs typeface="Arial" panose="020B0604020202020204" pitchFamily="34" charset="0"/>
            </a:endParaRPr>
          </a:p>
          <a:p>
            <a:pPr indent="457200" algn="just"/>
            <a:r>
              <a:rPr lang="en-GB" sz="2400" b="1" dirty="0" smtClean="0">
                <a:latin typeface="Arial" panose="020B0604020202020204" pitchFamily="34" charset="0"/>
                <a:cs typeface="Arial" panose="020B0604020202020204" pitchFamily="34" charset="0"/>
              </a:rPr>
              <a:t>The </a:t>
            </a:r>
            <a:r>
              <a:rPr lang="en-GB" sz="2400" b="1" dirty="0">
                <a:latin typeface="Arial" panose="020B0604020202020204" pitchFamily="34" charset="0"/>
                <a:cs typeface="Arial" panose="020B0604020202020204" pitchFamily="34" charset="0"/>
              </a:rPr>
              <a:t>first maximum flight coincides with the hatching of the first larvae, the optimal time to apply the first control treatment at each generation, in the attack plantations the second treatment must also be applied at an interval of 8-10 days. </a:t>
            </a:r>
            <a:endParaRPr lang="en-US" sz="2400" b="1" dirty="0">
              <a:latin typeface="Arial" panose="020B0604020202020204" pitchFamily="34" charset="0"/>
              <a:cs typeface="Arial" panose="020B0604020202020204" pitchFamily="34" charset="0"/>
            </a:endParaRPr>
          </a:p>
        </p:txBody>
      </p:sp>
      <p:graphicFrame>
        <p:nvGraphicFramePr>
          <p:cNvPr id="56" name="Table 55"/>
          <p:cNvGraphicFramePr>
            <a:graphicFrameLocks noGrp="1"/>
          </p:cNvGraphicFramePr>
          <p:nvPr>
            <p:extLst>
              <p:ext uri="{D42A27DB-BD31-4B8C-83A1-F6EECF244321}">
                <p14:modId xmlns:p14="http://schemas.microsoft.com/office/powerpoint/2010/main" val="1881385090"/>
              </p:ext>
            </p:extLst>
          </p:nvPr>
        </p:nvGraphicFramePr>
        <p:xfrm>
          <a:off x="14638500" y="22939052"/>
          <a:ext cx="13630551" cy="3676562"/>
        </p:xfrm>
        <a:graphic>
          <a:graphicData uri="http://schemas.openxmlformats.org/drawingml/2006/table">
            <a:tbl>
              <a:tblPr firstRow="1" firstCol="1" lastRow="1" lastCol="1" bandRow="1" bandCol="1">
                <a:solidFill>
                  <a:schemeClr val="accent4">
                    <a:lumMod val="40000"/>
                    <a:lumOff val="60000"/>
                  </a:schemeClr>
                </a:solidFill>
                <a:tableStyleId>{5C22544A-7EE6-4342-B048-85BDC9FD1C3A}</a:tableStyleId>
              </a:tblPr>
              <a:tblGrid>
                <a:gridCol w="1169786">
                  <a:extLst>
                    <a:ext uri="{9D8B030D-6E8A-4147-A177-3AD203B41FA5}">
                      <a16:colId xmlns:a16="http://schemas.microsoft.com/office/drawing/2014/main" val="20000"/>
                    </a:ext>
                  </a:extLst>
                </a:gridCol>
                <a:gridCol w="1017206">
                  <a:extLst>
                    <a:ext uri="{9D8B030D-6E8A-4147-A177-3AD203B41FA5}">
                      <a16:colId xmlns:a16="http://schemas.microsoft.com/office/drawing/2014/main" val="20001"/>
                    </a:ext>
                  </a:extLst>
                </a:gridCol>
                <a:gridCol w="2301425">
                  <a:extLst>
                    <a:ext uri="{9D8B030D-6E8A-4147-A177-3AD203B41FA5}">
                      <a16:colId xmlns:a16="http://schemas.microsoft.com/office/drawing/2014/main" val="20002"/>
                    </a:ext>
                  </a:extLst>
                </a:gridCol>
                <a:gridCol w="874514">
                  <a:extLst>
                    <a:ext uri="{9D8B030D-6E8A-4147-A177-3AD203B41FA5}">
                      <a16:colId xmlns:a16="http://schemas.microsoft.com/office/drawing/2014/main" val="20003"/>
                    </a:ext>
                  </a:extLst>
                </a:gridCol>
                <a:gridCol w="874514">
                  <a:extLst>
                    <a:ext uri="{9D8B030D-6E8A-4147-A177-3AD203B41FA5}">
                      <a16:colId xmlns:a16="http://schemas.microsoft.com/office/drawing/2014/main" val="20004"/>
                    </a:ext>
                  </a:extLst>
                </a:gridCol>
                <a:gridCol w="874514">
                  <a:extLst>
                    <a:ext uri="{9D8B030D-6E8A-4147-A177-3AD203B41FA5}">
                      <a16:colId xmlns:a16="http://schemas.microsoft.com/office/drawing/2014/main" val="20005"/>
                    </a:ext>
                  </a:extLst>
                </a:gridCol>
                <a:gridCol w="874514">
                  <a:extLst>
                    <a:ext uri="{9D8B030D-6E8A-4147-A177-3AD203B41FA5}">
                      <a16:colId xmlns:a16="http://schemas.microsoft.com/office/drawing/2014/main" val="20006"/>
                    </a:ext>
                  </a:extLst>
                </a:gridCol>
                <a:gridCol w="874514">
                  <a:extLst>
                    <a:ext uri="{9D8B030D-6E8A-4147-A177-3AD203B41FA5}">
                      <a16:colId xmlns:a16="http://schemas.microsoft.com/office/drawing/2014/main" val="20007"/>
                    </a:ext>
                  </a:extLst>
                </a:gridCol>
                <a:gridCol w="874514">
                  <a:extLst>
                    <a:ext uri="{9D8B030D-6E8A-4147-A177-3AD203B41FA5}">
                      <a16:colId xmlns:a16="http://schemas.microsoft.com/office/drawing/2014/main" val="20008"/>
                    </a:ext>
                  </a:extLst>
                </a:gridCol>
                <a:gridCol w="874514">
                  <a:extLst>
                    <a:ext uri="{9D8B030D-6E8A-4147-A177-3AD203B41FA5}">
                      <a16:colId xmlns:a16="http://schemas.microsoft.com/office/drawing/2014/main" val="20009"/>
                    </a:ext>
                  </a:extLst>
                </a:gridCol>
                <a:gridCol w="874514">
                  <a:extLst>
                    <a:ext uri="{9D8B030D-6E8A-4147-A177-3AD203B41FA5}">
                      <a16:colId xmlns:a16="http://schemas.microsoft.com/office/drawing/2014/main" val="20010"/>
                    </a:ext>
                  </a:extLst>
                </a:gridCol>
                <a:gridCol w="699371">
                  <a:extLst>
                    <a:ext uri="{9D8B030D-6E8A-4147-A177-3AD203B41FA5}">
                      <a16:colId xmlns:a16="http://schemas.microsoft.com/office/drawing/2014/main" val="20011"/>
                    </a:ext>
                  </a:extLst>
                </a:gridCol>
                <a:gridCol w="1446651">
                  <a:extLst>
                    <a:ext uri="{9D8B030D-6E8A-4147-A177-3AD203B41FA5}">
                      <a16:colId xmlns:a16="http://schemas.microsoft.com/office/drawing/2014/main" val="20012"/>
                    </a:ext>
                  </a:extLst>
                </a:gridCol>
              </a:tblGrid>
              <a:tr h="635970">
                <a:tc rowSpan="3" gridSpan="2">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YEAR/ GENERATION</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rowSpan="3" hMerge="1">
                  <a:txBody>
                    <a:bodyPr/>
                    <a:lstStyle/>
                    <a:p>
                      <a:endParaRPr lang="en-US"/>
                    </a:p>
                  </a:txBody>
                  <a:tcPr/>
                </a:tc>
                <a:tc rowSpan="3">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MONTH</a:t>
                      </a:r>
                      <a:endParaRPr lang="en-US" sz="2400" b="1" dirty="0" smtClean="0">
                        <a:solidFill>
                          <a:schemeClr val="tx1"/>
                        </a:solidFill>
                        <a:effectLst/>
                        <a:latin typeface="Arial" panose="020B0604020202020204" pitchFamily="34" charset="0"/>
                        <a:cs typeface="Arial" panose="020B0604020202020204" pitchFamily="34" charset="0"/>
                      </a:endParaRPr>
                    </a:p>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 DECADE</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gridSpan="9">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NUMBER OF</a:t>
                      </a:r>
                      <a:r>
                        <a:rPr lang="ro-RO" sz="2400" b="1" baseline="0" dirty="0" smtClean="0">
                          <a:solidFill>
                            <a:schemeClr val="tx1"/>
                          </a:solidFill>
                          <a:effectLst/>
                          <a:latin typeface="Arial" panose="020B0604020202020204" pitchFamily="34" charset="0"/>
                          <a:cs typeface="Arial" panose="020B0604020202020204" pitchFamily="34" charset="0"/>
                        </a:rPr>
                        <a:t> CATCHES</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TOTAL</a:t>
                      </a:r>
                    </a:p>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cathes / year</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523228">
                <a:tc gridSpan="2" vMerge="1">
                  <a:txBody>
                    <a:bodyPr/>
                    <a:lstStyle/>
                    <a:p>
                      <a:endParaRPr lang="en-US"/>
                    </a:p>
                  </a:txBody>
                  <a:tcPr/>
                </a:tc>
                <a:tc hMerge="1" vMerge="1">
                  <a:txBody>
                    <a:bodyPr/>
                    <a:lstStyle/>
                    <a:p>
                      <a:endParaRPr lang="en-US"/>
                    </a:p>
                  </a:txBody>
                  <a:tcPr/>
                </a:tc>
                <a:tc vMerge="1">
                  <a:txBody>
                    <a:bodyPr/>
                    <a:lstStyle/>
                    <a:p>
                      <a:endParaRPr lang="en-US"/>
                    </a:p>
                  </a:txBody>
                  <a:tcPr/>
                </a:tc>
                <a:tc gridSpan="3">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JUNE</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JULY</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AUGUST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457200">
                <a:tc gridSpan="2"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1</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vMerge="1">
                  <a:txBody>
                    <a:bodyPr/>
                    <a:lstStyle/>
                    <a:p>
                      <a:endParaRPr lang="en-US"/>
                    </a:p>
                  </a:txBody>
                  <a:tcPr/>
                </a:tc>
                <a:extLst>
                  <a:ext uri="{0D108BD9-81ED-4DB2-BD59-A6C34878D82A}">
                    <a16:rowId xmlns:a16="http://schemas.microsoft.com/office/drawing/2014/main" val="10002"/>
                  </a:ext>
                </a:extLst>
              </a:tr>
              <a:tr h="522960">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2024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28 V </a:t>
                      </a:r>
                      <a:r>
                        <a:rPr lang="ro-RO" sz="2400" b="1" dirty="0">
                          <a:solidFill>
                            <a:schemeClr val="tx1"/>
                          </a:solidFill>
                          <a:effectLst/>
                          <a:latin typeface="Arial" panose="020B0604020202020204" pitchFamily="34" charset="0"/>
                          <a:cs typeface="Arial" panose="020B0604020202020204" pitchFamily="34" charset="0"/>
                        </a:rPr>
                        <a:t>– </a:t>
                      </a:r>
                      <a:r>
                        <a:rPr lang="ro-RO" sz="2400" b="1" dirty="0" smtClean="0">
                          <a:solidFill>
                            <a:schemeClr val="tx1"/>
                          </a:solidFill>
                          <a:effectLst/>
                          <a:latin typeface="Arial" panose="020B0604020202020204" pitchFamily="34" charset="0"/>
                          <a:cs typeface="Arial" panose="020B0604020202020204" pitchFamily="34" charset="0"/>
                        </a:rPr>
                        <a:t>10 VII</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33</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57</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92</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19</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469706">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 </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03 VIII–31 VIII</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34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77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364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4"/>
                  </a:ext>
                </a:extLst>
              </a:tr>
              <a:tr h="493191">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2025</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30 V </a:t>
                      </a:r>
                      <a:r>
                        <a:rPr lang="ro-RO" sz="2400" b="1" dirty="0">
                          <a:solidFill>
                            <a:schemeClr val="tx1"/>
                          </a:solidFill>
                          <a:effectLst/>
                          <a:latin typeface="Arial" panose="020B0604020202020204" pitchFamily="34" charset="0"/>
                          <a:cs typeface="Arial" panose="020B0604020202020204" pitchFamily="34" charset="0"/>
                        </a:rPr>
                        <a:t>– </a:t>
                      </a:r>
                      <a:r>
                        <a:rPr lang="ro-RO" sz="2400" b="1" dirty="0" smtClean="0">
                          <a:solidFill>
                            <a:schemeClr val="tx1"/>
                          </a:solidFill>
                          <a:effectLst/>
                          <a:latin typeface="Arial" panose="020B0604020202020204" pitchFamily="34" charset="0"/>
                          <a:cs typeface="Arial" panose="020B0604020202020204" pitchFamily="34" charset="0"/>
                        </a:rPr>
                        <a:t>15 VII</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27</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49</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68</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14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5</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1</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574307">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 </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II</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smtClean="0">
                          <a:solidFill>
                            <a:schemeClr val="tx1"/>
                          </a:solidFill>
                          <a:effectLst/>
                          <a:latin typeface="Arial" panose="020B0604020202020204" pitchFamily="34" charset="0"/>
                          <a:cs typeface="Arial" panose="020B0604020202020204" pitchFamily="34" charset="0"/>
                        </a:rPr>
                        <a:t>01 VIII-31 VIII</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0</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0</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a:solidFill>
                            <a:schemeClr val="tx1"/>
                          </a:solidFill>
                          <a:effectLst/>
                          <a:latin typeface="Arial" panose="020B0604020202020204" pitchFamily="34" charset="0"/>
                          <a:cs typeface="Arial" panose="020B0604020202020204" pitchFamily="34" charset="0"/>
                        </a:rPr>
                        <a:t>4</a:t>
                      </a:r>
                      <a:endParaRPr lang="en-US" sz="24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29</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84</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51</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spcAft>
                          <a:spcPts val="0"/>
                        </a:spcAft>
                      </a:pPr>
                      <a:r>
                        <a:rPr lang="ro-RO" sz="2400" b="1" dirty="0">
                          <a:solidFill>
                            <a:schemeClr val="tx1"/>
                          </a:solidFill>
                          <a:effectLst/>
                          <a:latin typeface="Arial" panose="020B0604020202020204" pitchFamily="34" charset="0"/>
                          <a:cs typeface="Arial" panose="020B0604020202020204" pitchFamily="34" charset="0"/>
                        </a:rPr>
                        <a:t>332</a:t>
                      </a:r>
                      <a:endParaRPr lang="en-US" sz="2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6"/>
                  </a:ext>
                </a:extLst>
              </a:tr>
            </a:tbl>
          </a:graphicData>
        </a:graphic>
      </p:graphicFrame>
      <p:sp>
        <p:nvSpPr>
          <p:cNvPr id="57" name="TextBox 56"/>
          <p:cNvSpPr txBox="1"/>
          <p:nvPr/>
        </p:nvSpPr>
        <p:spPr>
          <a:xfrm>
            <a:off x="524390" y="33336344"/>
            <a:ext cx="13862047" cy="9648795"/>
          </a:xfrm>
          <a:prstGeom prst="rect">
            <a:avLst/>
          </a:prstGeom>
          <a:noFill/>
        </p:spPr>
        <p:txBody>
          <a:bodyPr wrap="square" rtlCol="0">
            <a:spAutoFit/>
          </a:bodyPr>
          <a:lstStyle/>
          <a:p>
            <a:pPr indent="457200">
              <a:spcAft>
                <a:spcPts val="600"/>
              </a:spcAft>
            </a:pPr>
            <a:r>
              <a:rPr lang="ro-RO" sz="4000" b="1" dirty="0" smtClean="0">
                <a:solidFill>
                  <a:srgbClr val="800000"/>
                </a:solidFill>
                <a:effectLst>
                  <a:outerShdw blurRad="38100" dist="38100" dir="2700000" algn="tl">
                    <a:srgbClr val="000000">
                      <a:alpha val="43137"/>
                    </a:srgbClr>
                  </a:outerShdw>
                </a:effectLst>
                <a:latin typeface="Arial" charset="0"/>
                <a:ea typeface="Arial" charset="0"/>
                <a:cs typeface="Arial" charset="0"/>
              </a:rPr>
              <a:t>CONCLUSIONS</a:t>
            </a: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The </a:t>
            </a:r>
            <a:r>
              <a:rPr lang="ro-RO" sz="2400" b="1" dirty="0">
                <a:latin typeface="Arial" panose="020B0604020202020204" pitchFamily="34" charset="0"/>
                <a:cs typeface="Arial" panose="020B0604020202020204" pitchFamily="34" charset="0"/>
              </a:rPr>
              <a:t>fruit skin moth (</a:t>
            </a:r>
            <a:r>
              <a:rPr lang="ro-RO" sz="2400" b="1" i="1" dirty="0">
                <a:latin typeface="Arial" panose="020B0604020202020204" pitchFamily="34" charset="0"/>
                <a:cs typeface="Arial" panose="020B0604020202020204" pitchFamily="34" charset="0"/>
              </a:rPr>
              <a:t>Adoxophyes reticulana Hb</a:t>
            </a:r>
            <a:r>
              <a:rPr lang="ro-RO" sz="2400" b="1" dirty="0">
                <a:latin typeface="Arial" panose="020B0604020202020204" pitchFamily="34" charset="0"/>
                <a:cs typeface="Arial" panose="020B0604020202020204" pitchFamily="34" charset="0"/>
              </a:rPr>
              <a:t>.) represents for the apple plantations in the Voinești Fruit Basin, Dâmbovița Valley, one of the species with a major incidence for the quality of fruits and their commercial value, the second generation is the most numerous and harmful.</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In </a:t>
            </a:r>
            <a:r>
              <a:rPr lang="ro-RO" sz="2400" b="1" dirty="0">
                <a:latin typeface="Arial" panose="020B0604020202020204" pitchFamily="34" charset="0"/>
                <a:cs typeface="Arial" panose="020B0604020202020204" pitchFamily="34" charset="0"/>
              </a:rPr>
              <a:t>the climatic conditions of the Voinești fruit growing area, the development of 2 generations/year of the fruit skin moth was recorded, these being started starting with the end of May and the beginning of September. Among the biological products studied at SCDP Voinesti in the period 2024-2025 with very good results, the following products stood out: Bactospeine DF conc. 0.1% with a mortality of 97%; Laser 240 SC conc. 0.06% with a percentage of 95% compared to the "untreated control" where the attack on leaves and fruits was between 38 – 46%. </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The </a:t>
            </a:r>
            <a:r>
              <a:rPr lang="ro-RO" sz="2400" b="1" dirty="0">
                <a:latin typeface="Arial" panose="020B0604020202020204" pitchFamily="34" charset="0"/>
                <a:cs typeface="Arial" panose="020B0604020202020204" pitchFamily="34" charset="0"/>
              </a:rPr>
              <a:t>use of specific pheromone attractants allows the correct management of the pest population and the establishment of optimal warning periods and application of treatments, in order to stop the attack using only pheromone traps. </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For </a:t>
            </a:r>
            <a:r>
              <a:rPr lang="ro-RO" sz="2400" b="1" dirty="0">
                <a:latin typeface="Arial" panose="020B0604020202020204" pitchFamily="34" charset="0"/>
                <a:cs typeface="Arial" panose="020B0604020202020204" pitchFamily="34" charset="0"/>
              </a:rPr>
              <a:t>strongly attacked apple orchards, the strategy should include a very early winter or spring treatment (at budding), followed by a pre-floral treatment (at the pink bud) to combat hibernating larvae and 4-5 treatments carried out at warning during the growing season. </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In </a:t>
            </a:r>
            <a:r>
              <a:rPr lang="ro-RO" sz="2400" b="1" dirty="0">
                <a:latin typeface="Arial" panose="020B0604020202020204" pitchFamily="34" charset="0"/>
                <a:cs typeface="Arial" panose="020B0604020202020204" pitchFamily="34" charset="0"/>
              </a:rPr>
              <a:t>order to avoid the appearance of the pheromone of resistance to the action of the products and for a high protection of useful insect species, an alternation/balancing of insecticides is recommended. </a:t>
            </a:r>
            <a:endParaRPr lang="en-US" sz="2400" b="1" dirty="0">
              <a:latin typeface="Arial" panose="020B0604020202020204" pitchFamily="34" charset="0"/>
              <a:cs typeface="Arial" panose="020B0604020202020204" pitchFamily="34" charset="0"/>
            </a:endParaRPr>
          </a:p>
          <a:p>
            <a:pPr marL="457200" indent="-457200" algn="just">
              <a:buFont typeface="+mj-lt"/>
              <a:buAutoNum type="arabicPeriod"/>
            </a:pPr>
            <a:r>
              <a:rPr lang="ro-RO" sz="2400" b="1" dirty="0" smtClean="0">
                <a:latin typeface="Arial" panose="020B0604020202020204" pitchFamily="34" charset="0"/>
                <a:cs typeface="Arial" panose="020B0604020202020204" pitchFamily="34" charset="0"/>
              </a:rPr>
              <a:t>Organic </a:t>
            </a:r>
            <a:r>
              <a:rPr lang="ro-RO" sz="2400" b="1" dirty="0">
                <a:latin typeface="Arial" panose="020B0604020202020204" pitchFamily="34" charset="0"/>
                <a:cs typeface="Arial" panose="020B0604020202020204" pitchFamily="34" charset="0"/>
              </a:rPr>
              <a:t>products represent a new stage of their use in the control of the pest in apple orchards, including the fruit skin moth (</a:t>
            </a:r>
            <a:r>
              <a:rPr lang="ro-RO" sz="2400" b="1" i="1" dirty="0">
                <a:latin typeface="Arial" panose="020B0604020202020204" pitchFamily="34" charset="0"/>
                <a:cs typeface="Arial" panose="020B0604020202020204" pitchFamily="34" charset="0"/>
              </a:rPr>
              <a:t>Adoxophyes reticulana Hb</a:t>
            </a:r>
            <a:r>
              <a:rPr lang="ro-RO" sz="2400" b="1" dirty="0">
                <a:latin typeface="Arial" panose="020B0604020202020204" pitchFamily="34" charset="0"/>
                <a:cs typeface="Arial" panose="020B0604020202020204" pitchFamily="34" charset="0"/>
              </a:rPr>
              <a:t>.) especially in orchards cultivated with disease-resistant varieties, with a significant decrease in production costs and the level of pollution in the soil and plant. </a:t>
            </a:r>
            <a:endParaRPr lang="ro-RO" sz="2400" b="1" dirty="0">
              <a:solidFill>
                <a:srgbClr val="FF0000"/>
              </a:solidFill>
              <a:latin typeface="Arial" panose="020B0604020202020204" pitchFamily="34" charset="0"/>
              <a:ea typeface="Arial" charset="0"/>
              <a:cs typeface="Arial" panose="020B0604020202020204" pitchFamily="34" charset="0"/>
            </a:endParaRPr>
          </a:p>
        </p:txBody>
      </p:sp>
      <p:sp>
        <p:nvSpPr>
          <p:cNvPr id="58" name="TextBox 57"/>
          <p:cNvSpPr txBox="1"/>
          <p:nvPr/>
        </p:nvSpPr>
        <p:spPr>
          <a:xfrm>
            <a:off x="14629317" y="22326722"/>
            <a:ext cx="13614579" cy="461665"/>
          </a:xfrm>
          <a:prstGeom prst="rect">
            <a:avLst/>
          </a:prstGeom>
          <a:noFill/>
        </p:spPr>
        <p:txBody>
          <a:bodyPr wrap="square" rtlCol="0">
            <a:spAutoFit/>
          </a:bodyPr>
          <a:lstStyle/>
          <a:p>
            <a:pPr algn="ctr"/>
            <a:r>
              <a:rPr lang="ro-RO" sz="2400" b="1" i="1" dirty="0" smtClean="0">
                <a:latin typeface="Arial" panose="020B0604020202020204" pitchFamily="34" charset="0"/>
                <a:cs typeface="Arial" panose="020B0604020202020204" pitchFamily="34" charset="0"/>
              </a:rPr>
              <a:t>Tab. 1</a:t>
            </a:r>
            <a:r>
              <a:rPr lang="ro-RO" sz="2400" b="1" dirty="0" smtClean="0">
                <a:latin typeface="Arial" panose="020B0604020202020204" pitchFamily="34" charset="0"/>
                <a:cs typeface="Arial" panose="020B0604020202020204" pitchFamily="34" charset="0"/>
              </a:rPr>
              <a:t>. </a:t>
            </a:r>
            <a:r>
              <a:rPr lang="ro-RO" sz="2400" b="1" i="1" dirty="0">
                <a:latin typeface="Arial" panose="020B0604020202020204" pitchFamily="34" charset="0"/>
                <a:cs typeface="Arial" panose="020B0604020202020204" pitchFamily="34" charset="0"/>
              </a:rPr>
              <a:t>Status of Adoxophyes reticulana Hb. catches using the pheromone ATRARET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59" name="TextBox 58"/>
          <p:cNvSpPr txBox="1"/>
          <p:nvPr/>
        </p:nvSpPr>
        <p:spPr>
          <a:xfrm>
            <a:off x="14638500" y="26871786"/>
            <a:ext cx="13630551" cy="815608"/>
          </a:xfrm>
          <a:prstGeom prst="rect">
            <a:avLst/>
          </a:prstGeom>
          <a:noFill/>
        </p:spPr>
        <p:txBody>
          <a:bodyPr wrap="square" rtlCol="0">
            <a:spAutoFit/>
          </a:bodyPr>
          <a:lstStyle/>
          <a:p>
            <a:pPr algn="ctr"/>
            <a:r>
              <a:rPr lang="ro-RO" sz="2400" b="1" i="1" dirty="0" smtClean="0">
                <a:latin typeface="Arial" panose="020B0604020202020204" pitchFamily="34" charset="0"/>
                <a:cs typeface="Arial" panose="020B0604020202020204" pitchFamily="34" charset="0"/>
              </a:rPr>
              <a:t>Tab. 2. </a:t>
            </a:r>
            <a:r>
              <a:rPr lang="ro-RO" sz="2300" b="1" i="1" dirty="0">
                <a:latin typeface="Arial" panose="020B0604020202020204" pitchFamily="34" charset="0"/>
                <a:cs typeface="Arial" panose="020B0604020202020204" pitchFamily="34" charset="0"/>
              </a:rPr>
              <a:t>The effectiveness of biological damage in the control of the species Adoxophyes reticulana Hb</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graphicFrame>
        <p:nvGraphicFramePr>
          <p:cNvPr id="60" name="Table 59"/>
          <p:cNvGraphicFramePr>
            <a:graphicFrameLocks noGrp="1"/>
          </p:cNvGraphicFramePr>
          <p:nvPr>
            <p:extLst>
              <p:ext uri="{D42A27DB-BD31-4B8C-83A1-F6EECF244321}">
                <p14:modId xmlns:p14="http://schemas.microsoft.com/office/powerpoint/2010/main" val="1611235266"/>
              </p:ext>
            </p:extLst>
          </p:nvPr>
        </p:nvGraphicFramePr>
        <p:xfrm>
          <a:off x="11338352" y="27787210"/>
          <a:ext cx="16930695" cy="4556760"/>
        </p:xfrm>
        <a:graphic>
          <a:graphicData uri="http://schemas.openxmlformats.org/drawingml/2006/table">
            <a:tbl>
              <a:tblPr firstRow="1" firstCol="1" lastRow="1" lastCol="1" bandRow="1" bandCol="1">
                <a:tableStyleId>{5C22544A-7EE6-4342-B048-85BDC9FD1C3A}</a:tableStyleId>
              </a:tblPr>
              <a:tblGrid>
                <a:gridCol w="1285877">
                  <a:extLst>
                    <a:ext uri="{9D8B030D-6E8A-4147-A177-3AD203B41FA5}">
                      <a16:colId xmlns:a16="http://schemas.microsoft.com/office/drawing/2014/main" val="20000"/>
                    </a:ext>
                  </a:extLst>
                </a:gridCol>
                <a:gridCol w="2881677">
                  <a:extLst>
                    <a:ext uri="{9D8B030D-6E8A-4147-A177-3AD203B41FA5}">
                      <a16:colId xmlns:a16="http://schemas.microsoft.com/office/drawing/2014/main" val="20001"/>
                    </a:ext>
                  </a:extLst>
                </a:gridCol>
                <a:gridCol w="1041889">
                  <a:extLst>
                    <a:ext uri="{9D8B030D-6E8A-4147-A177-3AD203B41FA5}">
                      <a16:colId xmlns:a16="http://schemas.microsoft.com/office/drawing/2014/main" val="20002"/>
                    </a:ext>
                  </a:extLst>
                </a:gridCol>
                <a:gridCol w="1041889">
                  <a:extLst>
                    <a:ext uri="{9D8B030D-6E8A-4147-A177-3AD203B41FA5}">
                      <a16:colId xmlns:a16="http://schemas.microsoft.com/office/drawing/2014/main" val="20003"/>
                    </a:ext>
                  </a:extLst>
                </a:gridCol>
                <a:gridCol w="1041889">
                  <a:extLst>
                    <a:ext uri="{9D8B030D-6E8A-4147-A177-3AD203B41FA5}">
                      <a16:colId xmlns:a16="http://schemas.microsoft.com/office/drawing/2014/main" val="20004"/>
                    </a:ext>
                  </a:extLst>
                </a:gridCol>
                <a:gridCol w="780377">
                  <a:extLst>
                    <a:ext uri="{9D8B030D-6E8A-4147-A177-3AD203B41FA5}">
                      <a16:colId xmlns:a16="http://schemas.microsoft.com/office/drawing/2014/main" val="20005"/>
                    </a:ext>
                  </a:extLst>
                </a:gridCol>
                <a:gridCol w="1162050">
                  <a:extLst>
                    <a:ext uri="{9D8B030D-6E8A-4147-A177-3AD203B41FA5}">
                      <a16:colId xmlns:a16="http://schemas.microsoft.com/office/drawing/2014/main" val="20006"/>
                    </a:ext>
                  </a:extLst>
                </a:gridCol>
                <a:gridCol w="1085850">
                  <a:extLst>
                    <a:ext uri="{9D8B030D-6E8A-4147-A177-3AD203B41FA5}">
                      <a16:colId xmlns:a16="http://schemas.microsoft.com/office/drawing/2014/main" val="20007"/>
                    </a:ext>
                  </a:extLst>
                </a:gridCol>
                <a:gridCol w="742950">
                  <a:extLst>
                    <a:ext uri="{9D8B030D-6E8A-4147-A177-3AD203B41FA5}">
                      <a16:colId xmlns:a16="http://schemas.microsoft.com/office/drawing/2014/main" val="20008"/>
                    </a:ext>
                  </a:extLst>
                </a:gridCol>
                <a:gridCol w="1143000">
                  <a:extLst>
                    <a:ext uri="{9D8B030D-6E8A-4147-A177-3AD203B41FA5}">
                      <a16:colId xmlns:a16="http://schemas.microsoft.com/office/drawing/2014/main" val="20009"/>
                    </a:ext>
                  </a:extLst>
                </a:gridCol>
                <a:gridCol w="1047750">
                  <a:extLst>
                    <a:ext uri="{9D8B030D-6E8A-4147-A177-3AD203B41FA5}">
                      <a16:colId xmlns:a16="http://schemas.microsoft.com/office/drawing/2014/main" val="20010"/>
                    </a:ext>
                  </a:extLst>
                </a:gridCol>
                <a:gridCol w="857250">
                  <a:extLst>
                    <a:ext uri="{9D8B030D-6E8A-4147-A177-3AD203B41FA5}">
                      <a16:colId xmlns:a16="http://schemas.microsoft.com/office/drawing/2014/main" val="20011"/>
                    </a:ext>
                  </a:extLst>
                </a:gridCol>
                <a:gridCol w="914400">
                  <a:extLst>
                    <a:ext uri="{9D8B030D-6E8A-4147-A177-3AD203B41FA5}">
                      <a16:colId xmlns:a16="http://schemas.microsoft.com/office/drawing/2014/main" val="20012"/>
                    </a:ext>
                  </a:extLst>
                </a:gridCol>
                <a:gridCol w="990600">
                  <a:extLst>
                    <a:ext uri="{9D8B030D-6E8A-4147-A177-3AD203B41FA5}">
                      <a16:colId xmlns:a16="http://schemas.microsoft.com/office/drawing/2014/main" val="20013"/>
                    </a:ext>
                  </a:extLst>
                </a:gridCol>
                <a:gridCol w="913247">
                  <a:extLst>
                    <a:ext uri="{9D8B030D-6E8A-4147-A177-3AD203B41FA5}">
                      <a16:colId xmlns:a16="http://schemas.microsoft.com/office/drawing/2014/main" val="20014"/>
                    </a:ext>
                  </a:extLst>
                </a:gridCol>
              </a:tblGrid>
              <a:tr h="0">
                <a:tc rowSpan="4">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Year</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rowSpan="4">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Version/ product</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rowSpan="4">
                  <a:txBody>
                    <a:bodyPr/>
                    <a:lstStyle/>
                    <a:p>
                      <a:pPr>
                        <a:spcAft>
                          <a:spcPts val="0"/>
                        </a:spcAft>
                      </a:pPr>
                      <a:r>
                        <a:rPr lang="ro-RO" sz="2300" b="1" dirty="0">
                          <a:solidFill>
                            <a:schemeClr val="tx1"/>
                          </a:solidFill>
                          <a:effectLst/>
                          <a:latin typeface="Arial" panose="020B0604020202020204" pitchFamily="34" charset="0"/>
                          <a:cs typeface="Arial" panose="020B0604020202020204" pitchFamily="34" charset="0"/>
                        </a:rPr>
                        <a:t>Conc.</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First generation</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Generation II</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Total</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obs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Leaves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Total</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obs.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Fruits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Total</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obs.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Leaves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rowSpan="3">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Total</a:t>
                      </a:r>
                      <a:endParaRPr lang="en-US" sz="2300" b="1" dirty="0">
                        <a:solidFill>
                          <a:schemeClr val="tx1"/>
                        </a:solidFill>
                        <a:effectLst/>
                        <a:latin typeface="Arial" panose="020B0604020202020204" pitchFamily="34" charset="0"/>
                        <a:cs typeface="Arial" panose="020B0604020202020204" pitchFamily="34" charset="0"/>
                      </a:endParaRPr>
                    </a:p>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obs.</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marL="0" marR="0" lvl="0" indent="0" algn="ctr" defTabSz="2880086" rtl="0" eaLnBrk="1" fontAlgn="auto" latinLnBrk="0" hangingPunct="1">
                        <a:lnSpc>
                          <a:spcPct val="100000"/>
                        </a:lnSpc>
                        <a:spcBef>
                          <a:spcPts val="0"/>
                        </a:spcBef>
                        <a:spcAft>
                          <a:spcPts val="0"/>
                        </a:spcAft>
                        <a:buClrTx/>
                        <a:buSzTx/>
                        <a:buFontTx/>
                        <a:buNone/>
                        <a:tabLst/>
                        <a:defRPr/>
                      </a:pPr>
                      <a:r>
                        <a:rPr lang="ro-RO" sz="2300" b="1" dirty="0" smtClean="0">
                          <a:solidFill>
                            <a:schemeClr val="tx1"/>
                          </a:solidFill>
                          <a:effectLst/>
                          <a:latin typeface="Arial" panose="020B0604020202020204" pitchFamily="34" charset="0"/>
                          <a:cs typeface="Arial" panose="020B0604020202020204" pitchFamily="34" charset="0"/>
                        </a:rPr>
                        <a:t>Fruits</a:t>
                      </a:r>
                      <a:endParaRPr lang="en-US" sz="23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0001"/>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d.c. </a:t>
                      </a:r>
                      <a:r>
                        <a:rPr lang="ro-RO" sz="2300" b="1" dirty="0" smtClean="0">
                          <a:solidFill>
                            <a:schemeClr val="tx1"/>
                          </a:solidFill>
                          <a:effectLst/>
                          <a:latin typeface="Arial" panose="020B0604020202020204" pitchFamily="34" charset="0"/>
                          <a:cs typeface="Arial" panose="020B0604020202020204" pitchFamily="34" charset="0"/>
                        </a:rPr>
                        <a:t>attackted</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d.c. </a:t>
                      </a:r>
                      <a:r>
                        <a:rPr lang="ro-RO" sz="2300" b="1" dirty="0" smtClean="0">
                          <a:solidFill>
                            <a:schemeClr val="tx1"/>
                          </a:solidFill>
                          <a:effectLst/>
                          <a:latin typeface="Arial" panose="020B0604020202020204" pitchFamily="34" charset="0"/>
                          <a:cs typeface="Arial" panose="020B0604020202020204" pitchFamily="34" charset="0"/>
                        </a:rPr>
                        <a:t>attackted</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d.c. </a:t>
                      </a:r>
                      <a:r>
                        <a:rPr lang="ro-RO" sz="2300" b="1" dirty="0" smtClean="0">
                          <a:solidFill>
                            <a:schemeClr val="tx1"/>
                          </a:solidFill>
                          <a:effectLst/>
                          <a:latin typeface="Arial" panose="020B0604020202020204" pitchFamily="34" charset="0"/>
                          <a:cs typeface="Arial" panose="020B0604020202020204" pitchFamily="34" charset="0"/>
                        </a:rPr>
                        <a:t>attackted</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vMerge="1">
                  <a:txBody>
                    <a:bodyPr/>
                    <a:lstStyle/>
                    <a:p>
                      <a:endParaRPr lang="en-US"/>
                    </a:p>
                  </a:txBody>
                  <a:tcPr/>
                </a:tc>
                <a:tc gridSpan="2">
                  <a:txBody>
                    <a:bodyPr/>
                    <a:lstStyle/>
                    <a:p>
                      <a:pPr algn="ctr">
                        <a:spcAft>
                          <a:spcPts val="0"/>
                        </a:spcAft>
                      </a:pPr>
                      <a:r>
                        <a:rPr lang="ro-RO" sz="2300" b="1" dirty="0" smtClean="0">
                          <a:solidFill>
                            <a:schemeClr val="tx1"/>
                          </a:solidFill>
                          <a:effectLst/>
                          <a:latin typeface="Arial" panose="020B0604020202020204" pitchFamily="34" charset="0"/>
                          <a:cs typeface="Arial" panose="020B0604020202020204" pitchFamily="34" charset="0"/>
                        </a:rPr>
                        <a:t>d.c. </a:t>
                      </a:r>
                      <a:br>
                        <a:rPr lang="ro-RO" sz="2300" b="1" dirty="0" smtClean="0">
                          <a:solidFill>
                            <a:schemeClr val="tx1"/>
                          </a:solidFill>
                          <a:effectLst/>
                          <a:latin typeface="Arial" panose="020B0604020202020204" pitchFamily="34" charset="0"/>
                          <a:cs typeface="Arial" panose="020B0604020202020204" pitchFamily="34" charset="0"/>
                        </a:rPr>
                      </a:br>
                      <a:r>
                        <a:rPr lang="ro-RO" sz="2300" b="1" dirty="0" smtClean="0">
                          <a:solidFill>
                            <a:schemeClr val="tx1"/>
                          </a:solidFill>
                          <a:effectLst/>
                          <a:latin typeface="Arial" panose="020B0604020202020204" pitchFamily="34" charset="0"/>
                          <a:cs typeface="Arial" panose="020B0604020202020204" pitchFamily="34" charset="0"/>
                        </a:rPr>
                        <a:t>attacked</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extLst>
                  <a:ext uri="{0D108BD9-81ED-4DB2-BD59-A6C34878D82A}">
                    <a16:rowId xmlns:a16="http://schemas.microsoft.com/office/drawing/2014/main" val="1000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Nr.</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Nr.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0">
                <a:tc rowSpan="4">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2024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Laser 240 SC</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0,06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7</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7</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4"/>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Bactospeine DF</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5"/>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Affirm (STD)</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6"/>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MT. NTR</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34</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0">
                <a:tc rowSpan="4">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2025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Laser 240 SC</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0,06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5</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5</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Bactospeine DF</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4</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9"/>
                  </a:ext>
                </a:extLst>
              </a:tr>
              <a:tr h="0">
                <a:tc vMerge="1">
                  <a:txBody>
                    <a:bodyPr/>
                    <a:lstStyle/>
                    <a:p>
                      <a:endParaRPr lang="en-US"/>
                    </a:p>
                  </a:txBody>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Affirm (STD)</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0,3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5</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100</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2</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2</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0"/>
                  </a:ext>
                </a:extLst>
              </a:tr>
              <a:tr h="0">
                <a:tc vMerge="1">
                  <a:txBody>
                    <a:bodyPr/>
                    <a:lstStyle/>
                    <a:p>
                      <a:endParaRPr lang="en-US"/>
                    </a:p>
                  </a:txBody>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MT. NTR</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39</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39</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31</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38</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100</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a:solidFill>
                            <a:schemeClr val="tx1"/>
                          </a:solidFill>
                          <a:effectLst/>
                          <a:latin typeface="Arial" panose="020B0604020202020204" pitchFamily="34" charset="0"/>
                          <a:cs typeface="Arial" panose="020B0604020202020204" pitchFamily="34" charset="0"/>
                        </a:rPr>
                        <a:t>46</a:t>
                      </a:r>
                      <a:endParaRPr lang="en-US" sz="23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o-RO" sz="2300" b="1" dirty="0">
                          <a:solidFill>
                            <a:schemeClr val="tx1"/>
                          </a:solidFill>
                          <a:effectLst/>
                          <a:latin typeface="Arial" panose="020B0604020202020204" pitchFamily="34" charset="0"/>
                          <a:cs typeface="Arial" panose="020B0604020202020204" pitchFamily="34" charset="0"/>
                        </a:rPr>
                        <a:t>46</a:t>
                      </a:r>
                      <a:endParaRPr lang="en-US" sz="23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61" name="TextBox 60"/>
          <p:cNvSpPr txBox="1"/>
          <p:nvPr/>
        </p:nvSpPr>
        <p:spPr>
          <a:xfrm>
            <a:off x="510664" y="27800305"/>
            <a:ext cx="10584808" cy="5632311"/>
          </a:xfrm>
          <a:prstGeom prst="rect">
            <a:avLst/>
          </a:prstGeom>
          <a:noFill/>
        </p:spPr>
        <p:txBody>
          <a:bodyPr wrap="square" rtlCol="0">
            <a:spAutoFit/>
          </a:bodyPr>
          <a:lstStyle/>
          <a:p>
            <a:pPr indent="457200" algn="just"/>
            <a:r>
              <a:rPr lang="en-GB" sz="2400" b="1" dirty="0">
                <a:latin typeface="Arial" panose="020B0604020202020204" pitchFamily="34" charset="0"/>
                <a:cs typeface="Arial" panose="020B0604020202020204" pitchFamily="34" charset="0"/>
              </a:rPr>
              <a:t>After applying the warning treatments, the observations made on leaves, fruits and annual shoots highlighted the following: for 2024 there was a very good efficacy of the product </a:t>
            </a:r>
            <a:r>
              <a:rPr lang="en-GB" sz="2400" b="1" dirty="0" err="1">
                <a:latin typeface="Arial" panose="020B0604020202020204" pitchFamily="34" charset="0"/>
                <a:cs typeface="Arial" panose="020B0604020202020204" pitchFamily="34" charset="0"/>
              </a:rPr>
              <a:t>Bactospeine</a:t>
            </a:r>
            <a:r>
              <a:rPr lang="en-GB" sz="2400" b="1" dirty="0">
                <a:latin typeface="Arial" panose="020B0604020202020204" pitchFamily="34" charset="0"/>
                <a:cs typeface="Arial" panose="020B0604020202020204" pitchFamily="34" charset="0"/>
              </a:rPr>
              <a:t> DF </a:t>
            </a:r>
            <a:r>
              <a:rPr lang="en-GB" sz="2400" b="1" dirty="0" err="1">
                <a:latin typeface="Arial" panose="020B0604020202020204" pitchFamily="34" charset="0"/>
                <a:cs typeface="Arial" panose="020B0604020202020204" pitchFamily="34" charset="0"/>
              </a:rPr>
              <a:t>conc.0.1</a:t>
            </a:r>
            <a:r>
              <a:rPr lang="en-GB" sz="2400" b="1" dirty="0">
                <a:latin typeface="Arial" panose="020B0604020202020204" pitchFamily="34" charset="0"/>
                <a:cs typeface="Arial" panose="020B0604020202020204" pitchFamily="34" charset="0"/>
              </a:rPr>
              <a:t>% with a percentage between 96 – 98% leaves free of attack / </a:t>
            </a:r>
            <a:r>
              <a:rPr lang="en-GB" sz="2400" b="1" dirty="0" err="1">
                <a:latin typeface="Arial" panose="020B0604020202020204" pitchFamily="34" charset="0"/>
                <a:cs typeface="Arial" panose="020B0604020202020204" pitchFamily="34" charset="0"/>
              </a:rPr>
              <a:t>G.I</a:t>
            </a:r>
            <a:r>
              <a:rPr lang="en-GB" sz="2400" b="1" dirty="0">
                <a:latin typeface="Arial" panose="020B0604020202020204" pitchFamily="34" charset="0"/>
                <a:cs typeface="Arial" panose="020B0604020202020204" pitchFamily="34" charset="0"/>
              </a:rPr>
              <a:t>, and for </a:t>
            </a:r>
            <a:r>
              <a:rPr lang="en-GB" sz="2400" b="1" dirty="0" err="1">
                <a:latin typeface="Arial" panose="020B0604020202020204" pitchFamily="34" charset="0"/>
                <a:cs typeface="Arial" panose="020B0604020202020204" pitchFamily="34" charset="0"/>
              </a:rPr>
              <a:t>G.2</a:t>
            </a:r>
            <a:r>
              <a:rPr lang="en-GB" sz="2400" b="1" dirty="0">
                <a:latin typeface="Arial" panose="020B0604020202020204" pitchFamily="34" charset="0"/>
                <a:cs typeface="Arial" panose="020B0604020202020204" pitchFamily="34" charset="0"/>
              </a:rPr>
              <a:t> values between 95 – 97% leaves and fruits free of attack. </a:t>
            </a:r>
            <a:r>
              <a:rPr lang="en-GB" sz="2400" b="1" dirty="0" smtClean="0">
                <a:latin typeface="Arial" panose="020B0604020202020204" pitchFamily="34" charset="0"/>
                <a:cs typeface="Arial" panose="020B0604020202020204" pitchFamily="34" charset="0"/>
              </a:rPr>
              <a:t>Also</a:t>
            </a:r>
            <a:r>
              <a:rPr lang="en-GB" sz="2400" b="1" dirty="0">
                <a:latin typeface="Arial" panose="020B0604020202020204" pitchFamily="34" charset="0"/>
                <a:cs typeface="Arial" panose="020B0604020202020204" pitchFamily="34" charset="0"/>
              </a:rPr>
              <a:t>, the Laser 240 SC product registered a good efficacy with a percentage between 93 – 94%/</a:t>
            </a:r>
            <a:r>
              <a:rPr lang="en-GB" sz="2400" b="1" dirty="0" err="1">
                <a:latin typeface="Arial" panose="020B0604020202020204" pitchFamily="34" charset="0"/>
                <a:cs typeface="Arial" panose="020B0604020202020204" pitchFamily="34" charset="0"/>
              </a:rPr>
              <a:t>G.1</a:t>
            </a:r>
            <a:r>
              <a:rPr lang="en-GB" sz="2400" b="1" dirty="0">
                <a:latin typeface="Arial" panose="020B0604020202020204" pitchFamily="34" charset="0"/>
                <a:cs typeface="Arial" panose="020B0604020202020204" pitchFamily="34" charset="0"/>
              </a:rPr>
              <a:t> and 95 – 96%/</a:t>
            </a:r>
            <a:r>
              <a:rPr lang="en-GB" sz="2400" b="1" dirty="0" err="1">
                <a:latin typeface="Arial" panose="020B0604020202020204" pitchFamily="34" charset="0"/>
                <a:cs typeface="Arial" panose="020B0604020202020204" pitchFamily="34" charset="0"/>
              </a:rPr>
              <a:t>G.2</a:t>
            </a:r>
            <a:r>
              <a:rPr lang="en-GB" sz="2400" b="1" dirty="0">
                <a:latin typeface="Arial" panose="020B0604020202020204" pitchFamily="34" charset="0"/>
                <a:cs typeface="Arial" panose="020B0604020202020204" pitchFamily="34" charset="0"/>
              </a:rPr>
              <a:t> leaves and fruits free of attack, compared to the untreated control where there was an attack between 30 – 38%/</a:t>
            </a:r>
            <a:r>
              <a:rPr lang="en-GB" sz="2400" b="1" dirty="0" err="1">
                <a:latin typeface="Arial" panose="020B0604020202020204" pitchFamily="34" charset="0"/>
                <a:cs typeface="Arial" panose="020B0604020202020204" pitchFamily="34" charset="0"/>
              </a:rPr>
              <a:t>G.1</a:t>
            </a:r>
            <a:r>
              <a:rPr lang="en-GB" sz="2400" b="1" dirty="0">
                <a:latin typeface="Arial" panose="020B0604020202020204" pitchFamily="34" charset="0"/>
                <a:cs typeface="Arial" panose="020B0604020202020204" pitchFamily="34" charset="0"/>
              </a:rPr>
              <a:t> and 33 – 34%/</a:t>
            </a:r>
            <a:r>
              <a:rPr lang="en-GB" sz="2400" b="1" dirty="0" err="1">
                <a:latin typeface="Arial" panose="020B0604020202020204" pitchFamily="34" charset="0"/>
                <a:cs typeface="Arial" panose="020B0604020202020204" pitchFamily="34" charset="0"/>
              </a:rPr>
              <a:t>G.2</a:t>
            </a:r>
            <a:r>
              <a:rPr lang="en-GB" sz="2400" b="1" dirty="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a:p>
            <a:pPr indent="457200" algn="just"/>
            <a:r>
              <a:rPr lang="en-GB" sz="2400" b="1" dirty="0">
                <a:latin typeface="Arial" panose="020B0604020202020204" pitchFamily="34" charset="0"/>
                <a:cs typeface="Arial" panose="020B0604020202020204" pitchFamily="34" charset="0"/>
              </a:rPr>
              <a:t>For 2025, biological products showed a very good efficacy, so that the product </a:t>
            </a:r>
            <a:r>
              <a:rPr lang="en-GB" sz="2400" b="1" dirty="0" err="1">
                <a:latin typeface="Arial" panose="020B0604020202020204" pitchFamily="34" charset="0"/>
                <a:cs typeface="Arial" panose="020B0604020202020204" pitchFamily="34" charset="0"/>
              </a:rPr>
              <a:t>Bactospeine</a:t>
            </a:r>
            <a:r>
              <a:rPr lang="en-GB" sz="2400" b="1" dirty="0">
                <a:latin typeface="Arial" panose="020B0604020202020204" pitchFamily="34" charset="0"/>
                <a:cs typeface="Arial" panose="020B0604020202020204" pitchFamily="34" charset="0"/>
              </a:rPr>
              <a:t> DF conc. 0.1% recorded a percentage between 96-97% leaves and fruits free of attack, followed by the product Laser conc. 0.06% with a percentage of 95% compared to the "untreated control" where an attack on leaves and fruits with values between 38 – 46% was noted.</a:t>
            </a:r>
            <a:endParaRPr lang="ro-RO" sz="2400" b="1" dirty="0">
              <a:solidFill>
                <a:srgbClr val="FF0000"/>
              </a:solidFill>
              <a:latin typeface="Arial" panose="020B0604020202020204" pitchFamily="34" charset="0"/>
              <a:ea typeface="Arial" charset="0"/>
              <a:cs typeface="Arial" panose="020B0604020202020204" pitchFamily="34" charset="0"/>
            </a:endParaRPr>
          </a:p>
        </p:txBody>
      </p:sp>
      <p:pic>
        <p:nvPicPr>
          <p:cNvPr id="62" name="Imagine 2"/>
          <p:cNvPicPr/>
          <p:nvPr/>
        </p:nvPicPr>
        <p:blipFill>
          <a:blip r:embed="rId4">
            <a:extLst>
              <a:ext uri="{28A0092B-C50C-407E-A947-70E740481C1C}">
                <a14:useLocalDpi xmlns:a14="http://schemas.microsoft.com/office/drawing/2010/main" val="0"/>
              </a:ext>
            </a:extLst>
          </a:blip>
          <a:srcRect/>
          <a:stretch>
            <a:fillRect/>
          </a:stretch>
        </p:blipFill>
        <p:spPr bwMode="auto">
          <a:xfrm>
            <a:off x="16014560" y="38036146"/>
            <a:ext cx="4682331" cy="4161233"/>
          </a:xfrm>
          <a:prstGeom prst="rect">
            <a:avLst/>
          </a:prstGeom>
          <a:noFill/>
          <a:ln>
            <a:noFill/>
          </a:ln>
        </p:spPr>
      </p:pic>
      <p:pic>
        <p:nvPicPr>
          <p:cNvPr id="63" name="Imagine 1"/>
          <p:cNvPicPr/>
          <p:nvPr/>
        </p:nvPicPr>
        <p:blipFill>
          <a:blip r:embed="rId5">
            <a:extLst>
              <a:ext uri="{28A0092B-C50C-407E-A947-70E740481C1C}">
                <a14:useLocalDpi xmlns:a14="http://schemas.microsoft.com/office/drawing/2010/main" val="0"/>
              </a:ext>
            </a:extLst>
          </a:blip>
          <a:srcRect/>
          <a:stretch>
            <a:fillRect/>
          </a:stretch>
        </p:blipFill>
        <p:spPr bwMode="auto">
          <a:xfrm>
            <a:off x="21729032" y="38036146"/>
            <a:ext cx="6533231" cy="3616610"/>
          </a:xfrm>
          <a:prstGeom prst="rect">
            <a:avLst/>
          </a:prstGeom>
          <a:noFill/>
          <a:ln>
            <a:noFill/>
          </a:ln>
        </p:spPr>
      </p:pic>
      <p:grpSp>
        <p:nvGrpSpPr>
          <p:cNvPr id="64" name="Group 63"/>
          <p:cNvGrpSpPr/>
          <p:nvPr/>
        </p:nvGrpSpPr>
        <p:grpSpPr>
          <a:xfrm>
            <a:off x="14629317" y="32806806"/>
            <a:ext cx="7316180" cy="4844839"/>
            <a:chOff x="14629317" y="32758680"/>
            <a:chExt cx="7316180" cy="4844839"/>
          </a:xfrm>
        </p:grpSpPr>
        <p:pic>
          <p:nvPicPr>
            <p:cNvPr id="65" name="Imagine 4"/>
            <p:cNvPicPr/>
            <p:nvPr/>
          </p:nvPicPr>
          <p:blipFill rotWithShape="1">
            <a:blip r:embed="rId6">
              <a:extLst>
                <a:ext uri="{28A0092B-C50C-407E-A947-70E740481C1C}">
                  <a14:useLocalDpi xmlns:a14="http://schemas.microsoft.com/office/drawing/2010/main" val="0"/>
                </a:ext>
              </a:extLst>
            </a:blip>
            <a:srcRect b="48589"/>
            <a:stretch/>
          </p:blipFill>
          <p:spPr bwMode="auto">
            <a:xfrm>
              <a:off x="14638500" y="32758680"/>
              <a:ext cx="3868613" cy="4250444"/>
            </a:xfrm>
            <a:prstGeom prst="rect">
              <a:avLst/>
            </a:prstGeom>
            <a:noFill/>
            <a:ln>
              <a:noFill/>
            </a:ln>
          </p:spPr>
        </p:pic>
        <p:pic>
          <p:nvPicPr>
            <p:cNvPr id="66" name="Imagine 3"/>
            <p:cNvPicPr/>
            <p:nvPr/>
          </p:nvPicPr>
          <p:blipFill>
            <a:blip r:embed="rId7">
              <a:extLst>
                <a:ext uri="{28A0092B-C50C-407E-A947-70E740481C1C}">
                  <a14:useLocalDpi xmlns:a14="http://schemas.microsoft.com/office/drawing/2010/main" val="0"/>
                </a:ext>
              </a:extLst>
            </a:blip>
            <a:srcRect/>
            <a:stretch>
              <a:fillRect/>
            </a:stretch>
          </p:blipFill>
          <p:spPr bwMode="auto">
            <a:xfrm>
              <a:off x="18827978" y="32758680"/>
              <a:ext cx="3117518" cy="4250294"/>
            </a:xfrm>
            <a:prstGeom prst="rect">
              <a:avLst/>
            </a:prstGeom>
            <a:noFill/>
            <a:ln>
              <a:noFill/>
            </a:ln>
          </p:spPr>
        </p:pic>
        <p:sp>
          <p:nvSpPr>
            <p:cNvPr id="67" name="TextBox 66"/>
            <p:cNvSpPr txBox="1"/>
            <p:nvPr/>
          </p:nvSpPr>
          <p:spPr>
            <a:xfrm>
              <a:off x="14629317" y="37157243"/>
              <a:ext cx="7316180" cy="446276"/>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1. </a:t>
              </a:r>
              <a:r>
                <a:rPr lang="ro-RO" sz="2300" b="1" i="1" dirty="0" smtClean="0">
                  <a:latin typeface="Arial" panose="020B0604020202020204" pitchFamily="34" charset="0"/>
                  <a:cs typeface="Arial" panose="020B0604020202020204" pitchFamily="34" charset="0"/>
                </a:rPr>
                <a:t>Feromone trap (AtraRET)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grpSp>
      <p:grpSp>
        <p:nvGrpSpPr>
          <p:cNvPr id="68" name="Group 67"/>
          <p:cNvGrpSpPr/>
          <p:nvPr/>
        </p:nvGrpSpPr>
        <p:grpSpPr>
          <a:xfrm>
            <a:off x="22950509" y="32806969"/>
            <a:ext cx="5318538" cy="4860065"/>
            <a:chOff x="22950509" y="32758843"/>
            <a:chExt cx="5318538" cy="4860065"/>
          </a:xfrm>
        </p:grpSpPr>
        <p:pic>
          <p:nvPicPr>
            <p:cNvPr id="69" name="Picture 68"/>
            <p:cNvPicPr/>
            <p:nvPr/>
          </p:nvPicPr>
          <p:blipFill>
            <a:blip r:embed="rId8">
              <a:extLst>
                <a:ext uri="{28A0092B-C50C-407E-A947-70E740481C1C}">
                  <a14:useLocalDpi xmlns:a14="http://schemas.microsoft.com/office/drawing/2010/main" val="0"/>
                </a:ext>
              </a:extLst>
            </a:blip>
            <a:srcRect/>
            <a:stretch>
              <a:fillRect/>
            </a:stretch>
          </p:blipFill>
          <p:spPr bwMode="auto">
            <a:xfrm>
              <a:off x="22950509" y="32758843"/>
              <a:ext cx="5293387" cy="4250281"/>
            </a:xfrm>
            <a:prstGeom prst="rect">
              <a:avLst/>
            </a:prstGeom>
            <a:noFill/>
            <a:ln>
              <a:noFill/>
            </a:ln>
          </p:spPr>
        </p:pic>
        <p:sp>
          <p:nvSpPr>
            <p:cNvPr id="70" name="TextBox 69"/>
            <p:cNvSpPr txBox="1"/>
            <p:nvPr/>
          </p:nvSpPr>
          <p:spPr>
            <a:xfrm>
              <a:off x="22966477" y="37157243"/>
              <a:ext cx="5302570" cy="461665"/>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2. </a:t>
              </a:r>
              <a:r>
                <a:rPr lang="ro-RO" sz="2300" b="1" i="1" dirty="0">
                  <a:latin typeface="Arial" panose="020B0604020202020204" pitchFamily="34" charset="0"/>
                  <a:cs typeface="Arial" panose="020B0604020202020204" pitchFamily="34" charset="0"/>
                </a:rPr>
                <a:t>Larval Attack on The Leaf</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grpSp>
      <p:sp>
        <p:nvSpPr>
          <p:cNvPr id="71" name="TextBox 70"/>
          <p:cNvSpPr txBox="1"/>
          <p:nvPr/>
        </p:nvSpPr>
        <p:spPr>
          <a:xfrm>
            <a:off x="15994795" y="42323179"/>
            <a:ext cx="4702096" cy="461665"/>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3. Shoot Attack </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
        <p:nvSpPr>
          <p:cNvPr id="72" name="TextBox 71"/>
          <p:cNvSpPr txBox="1"/>
          <p:nvPr/>
        </p:nvSpPr>
        <p:spPr>
          <a:xfrm>
            <a:off x="21729032" y="41750058"/>
            <a:ext cx="6524047" cy="446276"/>
          </a:xfrm>
          <a:prstGeom prst="rect">
            <a:avLst/>
          </a:prstGeom>
          <a:noFill/>
        </p:spPr>
        <p:txBody>
          <a:bodyPr wrap="square" rtlCol="0">
            <a:spAutoFit/>
          </a:bodyPr>
          <a:lstStyle/>
          <a:p>
            <a:pPr algn="ctr"/>
            <a:r>
              <a:rPr lang="ro-RO" sz="2300" b="1" i="1" dirty="0">
                <a:latin typeface="Arial" panose="020B0604020202020204" pitchFamily="34" charset="0"/>
                <a:cs typeface="Arial" panose="020B0604020202020204" pitchFamily="34" charset="0"/>
              </a:rPr>
              <a:t>Fig. </a:t>
            </a:r>
            <a:r>
              <a:rPr lang="ro-RO" sz="2300" b="1" i="1" dirty="0" smtClean="0">
                <a:latin typeface="Arial" panose="020B0604020202020204" pitchFamily="34" charset="0"/>
                <a:cs typeface="Arial" panose="020B0604020202020204" pitchFamily="34" charset="0"/>
              </a:rPr>
              <a:t>4. Attack on the leaf and fruit</a:t>
            </a:r>
            <a:endParaRPr lang="ro-RO" sz="2300" b="1" i="1" dirty="0">
              <a:solidFill>
                <a:srgbClr val="FF0000"/>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1755378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1172</TotalTime>
  <Words>3634</Words>
  <Application>Microsoft Office PowerPoint</Application>
  <PresentationFormat>Custom</PresentationFormat>
  <Paragraphs>519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Ioana</cp:lastModifiedBy>
  <cp:revision>194</cp:revision>
  <cp:lastPrinted>2020-03-30T08:43:16Z</cp:lastPrinted>
  <dcterms:created xsi:type="dcterms:W3CDTF">2015-08-26T05:25:30Z</dcterms:created>
  <dcterms:modified xsi:type="dcterms:W3CDTF">2026-05-25T07:35:08Z</dcterms:modified>
</cp:coreProperties>
</file>